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2" r:id="rId2"/>
    <p:sldId id="263" r:id="rId3"/>
    <p:sldId id="285" r:id="rId4"/>
    <p:sldId id="264" r:id="rId5"/>
    <p:sldId id="267" r:id="rId6"/>
    <p:sldId id="265" r:id="rId7"/>
    <p:sldId id="268" r:id="rId8"/>
    <p:sldId id="269" r:id="rId9"/>
    <p:sldId id="270" r:id="rId10"/>
    <p:sldId id="271" r:id="rId11"/>
    <p:sldId id="275" r:id="rId12"/>
    <p:sldId id="357" r:id="rId13"/>
    <p:sldId id="358" r:id="rId14"/>
    <p:sldId id="272" r:id="rId15"/>
    <p:sldId id="273" r:id="rId16"/>
    <p:sldId id="286" r:id="rId17"/>
    <p:sldId id="280" r:id="rId18"/>
    <p:sldId id="292" r:id="rId19"/>
    <p:sldId id="282" r:id="rId20"/>
    <p:sldId id="291" r:id="rId21"/>
    <p:sldId id="278" r:id="rId22"/>
    <p:sldId id="287" r:id="rId23"/>
    <p:sldId id="355" r:id="rId24"/>
    <p:sldId id="279" r:id="rId25"/>
    <p:sldId id="260"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1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33CC"/>
    <a:srgbClr val="0E73B9"/>
    <a:srgbClr val="996633"/>
    <a:srgbClr val="3E6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75" autoAdjust="0"/>
    <p:restoredTop sz="95226" autoAdjust="0"/>
  </p:normalViewPr>
  <p:slideViewPr>
    <p:cSldViewPr snapToGrid="0" showGuides="1">
      <p:cViewPr varScale="1">
        <p:scale>
          <a:sx n="68" d="100"/>
          <a:sy n="68" d="100"/>
        </p:scale>
        <p:origin x="1548" y="78"/>
      </p:cViewPr>
      <p:guideLst>
        <p:guide orient="horz" pos="4319"/>
        <p:guide pos="519"/>
      </p:guideLst>
    </p:cSldViewPr>
  </p:slideViewPr>
  <p:notesTextViewPr>
    <p:cViewPr>
      <p:scale>
        <a:sx n="1" d="1"/>
        <a:sy n="1" d="1"/>
      </p:scale>
      <p:origin x="0" y="0"/>
    </p:cViewPr>
  </p:notesTextViewPr>
  <p:notesViewPr>
    <p:cSldViewPr snapToGrid="0" showGuides="1">
      <p:cViewPr varScale="1">
        <p:scale>
          <a:sx n="91" d="100"/>
          <a:sy n="91" d="100"/>
        </p:scale>
        <p:origin x="-372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992" tIns="45496" rIns="90992" bIns="45496" rtlCol="0" anchor="ctr"/>
          <a:lstStyle/>
          <a:p>
            <a:endParaRPr lang="en-GB"/>
          </a:p>
        </p:txBody>
      </p:sp>
      <p:sp>
        <p:nvSpPr>
          <p:cNvPr id="5" name="Notes Placeholder 4"/>
          <p:cNvSpPr>
            <a:spLocks noGrp="1"/>
          </p:cNvSpPr>
          <p:nvPr>
            <p:ph type="body" sz="quarter" idx="3"/>
          </p:nvPr>
        </p:nvSpPr>
        <p:spPr>
          <a:xfrm>
            <a:off x="979281" y="4715154"/>
            <a:ext cx="4865156" cy="4466987"/>
          </a:xfrm>
          <a:prstGeom prst="rect">
            <a:avLst/>
          </a:prstGeom>
        </p:spPr>
        <p:txBody>
          <a:bodyPr vert="horz" lIns="90992" tIns="45496" rIns="90992" bIns="454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5969897" y="9430306"/>
            <a:ext cx="827778" cy="496332"/>
          </a:xfrm>
          <a:prstGeom prst="rect">
            <a:avLst/>
          </a:prstGeom>
        </p:spPr>
        <p:txBody>
          <a:bodyPr vert="horz" lIns="90992" tIns="45496" rIns="90992" bIns="45496" rtlCol="0" anchor="b"/>
          <a:lstStyle>
            <a:lvl1pPr algn="r">
              <a:defRPr sz="1200">
                <a:latin typeface="+mn-lt"/>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Arial" panose="020B0604020202020204" pitchFamily="34" charset="0"/>
      </a:defRPr>
    </a:lvl2pPr>
    <a:lvl3pPr marL="914400" algn="l" defTabSz="914400" rtl="0" eaLnBrk="1" latinLnBrk="0" hangingPunct="1">
      <a:defRPr sz="1200" kern="1200">
        <a:solidFill>
          <a:schemeClr val="tx1"/>
        </a:solidFill>
        <a:latin typeface="+mn-lt"/>
        <a:ea typeface="+mn-ea"/>
        <a:cs typeface="Arial" panose="020B0604020202020204" pitchFamily="34" charset="0"/>
      </a:defRPr>
    </a:lvl3pPr>
    <a:lvl4pPr marL="1371600" algn="l" defTabSz="914400" rtl="0" eaLnBrk="1" latinLnBrk="0" hangingPunct="1">
      <a:defRPr sz="1200" kern="1200">
        <a:solidFill>
          <a:schemeClr val="tx1"/>
        </a:solidFill>
        <a:latin typeface="+mn-lt"/>
        <a:ea typeface="+mn-ea"/>
        <a:cs typeface="Arial" panose="020B0604020202020204" pitchFamily="34" charset="0"/>
      </a:defRPr>
    </a:lvl4pPr>
    <a:lvl5pPr marL="1828800" algn="l" defTabSz="914400" rtl="0" eaLnBrk="1" latinLnBrk="0" hangingPunct="1">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469" indent="-284350">
              <a:spcBef>
                <a:spcPct val="30000"/>
              </a:spcBef>
              <a:defRPr sz="1200">
                <a:solidFill>
                  <a:schemeClr val="tx1"/>
                </a:solidFill>
                <a:latin typeface="Arial" panose="020B0604020202020204" pitchFamily="34" charset="0"/>
              </a:defRPr>
            </a:lvl2pPr>
            <a:lvl3pPr marL="1142139" indent="-227480">
              <a:spcBef>
                <a:spcPct val="30000"/>
              </a:spcBef>
              <a:defRPr sz="1200">
                <a:solidFill>
                  <a:schemeClr val="tx1"/>
                </a:solidFill>
                <a:latin typeface="Arial" panose="020B0604020202020204" pitchFamily="34" charset="0"/>
              </a:defRPr>
            </a:lvl3pPr>
            <a:lvl4pPr marL="1600258" indent="-227480">
              <a:spcBef>
                <a:spcPct val="30000"/>
              </a:spcBef>
              <a:defRPr sz="1200">
                <a:solidFill>
                  <a:schemeClr val="tx1"/>
                </a:solidFill>
                <a:latin typeface="Arial" panose="020B0604020202020204" pitchFamily="34" charset="0"/>
              </a:defRPr>
            </a:lvl4pPr>
            <a:lvl5pPr marL="2056797" indent="-227480">
              <a:spcBef>
                <a:spcPct val="30000"/>
              </a:spcBef>
              <a:defRPr sz="1200">
                <a:solidFill>
                  <a:schemeClr val="tx1"/>
                </a:solidFill>
                <a:latin typeface="Arial" panose="020B0604020202020204" pitchFamily="34" charset="0"/>
              </a:defRPr>
            </a:lvl5pPr>
            <a:lvl6pPr marL="2511757" indent="-227480" eaLnBrk="0" fontAlgn="base" hangingPunct="0">
              <a:spcBef>
                <a:spcPct val="30000"/>
              </a:spcBef>
              <a:spcAft>
                <a:spcPct val="0"/>
              </a:spcAft>
              <a:defRPr sz="1200">
                <a:solidFill>
                  <a:schemeClr val="tx1"/>
                </a:solidFill>
                <a:latin typeface="Arial" panose="020B0604020202020204" pitchFamily="34" charset="0"/>
              </a:defRPr>
            </a:lvl6pPr>
            <a:lvl7pPr marL="2966717" indent="-227480" eaLnBrk="0" fontAlgn="base" hangingPunct="0">
              <a:spcBef>
                <a:spcPct val="30000"/>
              </a:spcBef>
              <a:spcAft>
                <a:spcPct val="0"/>
              </a:spcAft>
              <a:defRPr sz="1200">
                <a:solidFill>
                  <a:schemeClr val="tx1"/>
                </a:solidFill>
                <a:latin typeface="Arial" panose="020B0604020202020204" pitchFamily="34" charset="0"/>
              </a:defRPr>
            </a:lvl7pPr>
            <a:lvl8pPr marL="3421676" indent="-227480" eaLnBrk="0" fontAlgn="base" hangingPunct="0">
              <a:spcBef>
                <a:spcPct val="30000"/>
              </a:spcBef>
              <a:spcAft>
                <a:spcPct val="0"/>
              </a:spcAft>
              <a:defRPr sz="1200">
                <a:solidFill>
                  <a:schemeClr val="tx1"/>
                </a:solidFill>
                <a:latin typeface="Arial" panose="020B0604020202020204" pitchFamily="34" charset="0"/>
              </a:defRPr>
            </a:lvl8pPr>
            <a:lvl9pPr marL="3876636" indent="-22748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55DE17-B1AB-4F18-98CB-AB56B9B2EBA8}" type="slidenum">
              <a:rPr lang="en-GB" altLang="en-US" smtClean="0"/>
              <a:pPr>
                <a:spcBef>
                  <a:spcPct val="0"/>
                </a:spcBef>
              </a:pPr>
              <a:t>1</a:t>
            </a:fld>
            <a:endParaRPr lang="en-GB" altLang="en-US"/>
          </a:p>
        </p:txBody>
      </p:sp>
      <p:sp>
        <p:nvSpPr>
          <p:cNvPr id="5123" name="Rectangle 2"/>
          <p:cNvSpPr>
            <a:spLocks noGrp="1" noRot="1" noChangeAspect="1" noChangeArrowheads="1" noTextEdit="1"/>
          </p:cNvSpPr>
          <p:nvPr>
            <p:ph type="sldImg"/>
          </p:nvPr>
        </p:nvSpPr>
        <p:spPr>
          <a:xfrm>
            <a:off x="896938" y="746125"/>
            <a:ext cx="4979987" cy="3735388"/>
          </a:xfrm>
          <a:ln/>
        </p:spPr>
      </p:sp>
      <p:sp>
        <p:nvSpPr>
          <p:cNvPr id="5124" name="Rectangle 3"/>
          <p:cNvSpPr>
            <a:spLocks noGrp="1" noChangeArrowheads="1"/>
          </p:cNvSpPr>
          <p:nvPr>
            <p:ph type="body" idx="1"/>
          </p:nvPr>
        </p:nvSpPr>
        <p:spPr>
          <a:noFill/>
        </p:spPr>
        <p:txBody>
          <a:bodyPr/>
          <a:lstStyle/>
          <a:p>
            <a:pPr eaLnBrk="1" hangingPunct="1"/>
            <a:r>
              <a:rPr lang="en-IE" altLang="en-US" dirty="0">
                <a:latin typeface="Arial" panose="020B0604020202020204" pitchFamily="34" charset="0"/>
              </a:rPr>
              <a:t>Martin</a:t>
            </a:r>
            <a:endParaRPr lang="en-GB" altLang="en-US" dirty="0">
              <a:latin typeface="Arial" panose="020B0604020202020204" pitchFamily="34" charset="0"/>
            </a:endParaRPr>
          </a:p>
        </p:txBody>
      </p:sp>
    </p:spTree>
    <p:extLst>
      <p:ext uri="{BB962C8B-B14F-4D97-AF65-F5344CB8AC3E}">
        <p14:creationId xmlns:p14="http://schemas.microsoft.com/office/powerpoint/2010/main" val="3150308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469" indent="-284350">
              <a:spcBef>
                <a:spcPct val="30000"/>
              </a:spcBef>
              <a:defRPr sz="1200">
                <a:solidFill>
                  <a:schemeClr val="tx1"/>
                </a:solidFill>
                <a:latin typeface="Arial" panose="020B0604020202020204" pitchFamily="34" charset="0"/>
              </a:defRPr>
            </a:lvl2pPr>
            <a:lvl3pPr marL="1142139" indent="-227480">
              <a:spcBef>
                <a:spcPct val="30000"/>
              </a:spcBef>
              <a:defRPr sz="1200">
                <a:solidFill>
                  <a:schemeClr val="tx1"/>
                </a:solidFill>
                <a:latin typeface="Arial" panose="020B0604020202020204" pitchFamily="34" charset="0"/>
              </a:defRPr>
            </a:lvl3pPr>
            <a:lvl4pPr marL="1600258" indent="-227480">
              <a:spcBef>
                <a:spcPct val="30000"/>
              </a:spcBef>
              <a:defRPr sz="1200">
                <a:solidFill>
                  <a:schemeClr val="tx1"/>
                </a:solidFill>
                <a:latin typeface="Arial" panose="020B0604020202020204" pitchFamily="34" charset="0"/>
              </a:defRPr>
            </a:lvl4pPr>
            <a:lvl5pPr marL="2056797" indent="-227480">
              <a:spcBef>
                <a:spcPct val="30000"/>
              </a:spcBef>
              <a:defRPr sz="1200">
                <a:solidFill>
                  <a:schemeClr val="tx1"/>
                </a:solidFill>
                <a:latin typeface="Arial" panose="020B0604020202020204" pitchFamily="34" charset="0"/>
              </a:defRPr>
            </a:lvl5pPr>
            <a:lvl6pPr marL="2511757" indent="-227480" eaLnBrk="0" fontAlgn="base" hangingPunct="0">
              <a:spcBef>
                <a:spcPct val="30000"/>
              </a:spcBef>
              <a:spcAft>
                <a:spcPct val="0"/>
              </a:spcAft>
              <a:defRPr sz="1200">
                <a:solidFill>
                  <a:schemeClr val="tx1"/>
                </a:solidFill>
                <a:latin typeface="Arial" panose="020B0604020202020204" pitchFamily="34" charset="0"/>
              </a:defRPr>
            </a:lvl6pPr>
            <a:lvl7pPr marL="2966717" indent="-227480" eaLnBrk="0" fontAlgn="base" hangingPunct="0">
              <a:spcBef>
                <a:spcPct val="30000"/>
              </a:spcBef>
              <a:spcAft>
                <a:spcPct val="0"/>
              </a:spcAft>
              <a:defRPr sz="1200">
                <a:solidFill>
                  <a:schemeClr val="tx1"/>
                </a:solidFill>
                <a:latin typeface="Arial" panose="020B0604020202020204" pitchFamily="34" charset="0"/>
              </a:defRPr>
            </a:lvl7pPr>
            <a:lvl8pPr marL="3421676" indent="-227480" eaLnBrk="0" fontAlgn="base" hangingPunct="0">
              <a:spcBef>
                <a:spcPct val="30000"/>
              </a:spcBef>
              <a:spcAft>
                <a:spcPct val="0"/>
              </a:spcAft>
              <a:defRPr sz="1200">
                <a:solidFill>
                  <a:schemeClr val="tx1"/>
                </a:solidFill>
                <a:latin typeface="Arial" panose="020B0604020202020204" pitchFamily="34" charset="0"/>
              </a:defRPr>
            </a:lvl8pPr>
            <a:lvl9pPr marL="3876636" indent="-22748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4F4F52-A603-4836-9C0C-94B8FF1DF674}" type="slidenum">
              <a:rPr lang="en-GB" altLang="en-US" smtClean="0"/>
              <a:pPr>
                <a:spcBef>
                  <a:spcPct val="0"/>
                </a:spcBef>
              </a:pPr>
              <a:t>10</a:t>
            </a:fld>
            <a:endParaRPr lang="en-GB" altLang="en-US"/>
          </a:p>
        </p:txBody>
      </p:sp>
      <p:sp>
        <p:nvSpPr>
          <p:cNvPr id="22531" name="Rectangle 2"/>
          <p:cNvSpPr>
            <a:spLocks noGrp="1" noRot="1" noChangeAspect="1" noChangeArrowheads="1" noTextEdit="1"/>
          </p:cNvSpPr>
          <p:nvPr>
            <p:ph type="sldImg"/>
          </p:nvPr>
        </p:nvSpPr>
        <p:spPr>
          <a:xfrm>
            <a:off x="896938" y="746125"/>
            <a:ext cx="4979987" cy="3735388"/>
          </a:xfrm>
          <a:ln/>
        </p:spPr>
      </p:sp>
      <p:sp>
        <p:nvSpPr>
          <p:cNvPr id="22532" name="Rectangle 3"/>
          <p:cNvSpPr>
            <a:spLocks noGrp="1" noChangeArrowheads="1"/>
          </p:cNvSpPr>
          <p:nvPr>
            <p:ph type="body" idx="1"/>
          </p:nvPr>
        </p:nvSpPr>
        <p:spPr>
          <a:noFill/>
        </p:spPr>
        <p:txBody>
          <a:bodyPr/>
          <a:lstStyle/>
          <a:p>
            <a:pPr eaLnBrk="1" hangingPunct="1"/>
            <a:r>
              <a:rPr lang="en-IE" altLang="en-US" b="1" dirty="0">
                <a:latin typeface="Arial" panose="020B0604020202020204" pitchFamily="34" charset="0"/>
              </a:rPr>
              <a:t>Martin - </a:t>
            </a:r>
            <a:r>
              <a:rPr lang="en-IE" altLang="en-US" dirty="0">
                <a:latin typeface="Arial" panose="020B0604020202020204" pitchFamily="34" charset="0"/>
              </a:rPr>
              <a:t>A shift in mindset – think of your supervisor as a hired consultant</a:t>
            </a:r>
          </a:p>
          <a:p>
            <a:pPr eaLnBrk="1" hangingPunct="1"/>
            <a:r>
              <a:rPr lang="en-IE" altLang="en-US" dirty="0">
                <a:latin typeface="Arial" panose="020B0604020202020204" pitchFamily="34" charset="0"/>
              </a:rPr>
              <a:t>Use them intelligently: be prepared with questions/ help you can’t get elsewhere.</a:t>
            </a:r>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3496522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469" indent="-284350">
              <a:spcBef>
                <a:spcPct val="30000"/>
              </a:spcBef>
              <a:defRPr sz="1200">
                <a:solidFill>
                  <a:schemeClr val="tx1"/>
                </a:solidFill>
                <a:latin typeface="Arial" panose="020B0604020202020204" pitchFamily="34" charset="0"/>
              </a:defRPr>
            </a:lvl2pPr>
            <a:lvl3pPr marL="1142139" indent="-227480">
              <a:spcBef>
                <a:spcPct val="30000"/>
              </a:spcBef>
              <a:defRPr sz="1200">
                <a:solidFill>
                  <a:schemeClr val="tx1"/>
                </a:solidFill>
                <a:latin typeface="Arial" panose="020B0604020202020204" pitchFamily="34" charset="0"/>
              </a:defRPr>
            </a:lvl3pPr>
            <a:lvl4pPr marL="1600258" indent="-227480">
              <a:spcBef>
                <a:spcPct val="30000"/>
              </a:spcBef>
              <a:defRPr sz="1200">
                <a:solidFill>
                  <a:schemeClr val="tx1"/>
                </a:solidFill>
                <a:latin typeface="Arial" panose="020B0604020202020204" pitchFamily="34" charset="0"/>
              </a:defRPr>
            </a:lvl4pPr>
            <a:lvl5pPr marL="2056797" indent="-227480">
              <a:spcBef>
                <a:spcPct val="30000"/>
              </a:spcBef>
              <a:defRPr sz="1200">
                <a:solidFill>
                  <a:schemeClr val="tx1"/>
                </a:solidFill>
                <a:latin typeface="Arial" panose="020B0604020202020204" pitchFamily="34" charset="0"/>
              </a:defRPr>
            </a:lvl5pPr>
            <a:lvl6pPr marL="2511757" indent="-227480" eaLnBrk="0" fontAlgn="base" hangingPunct="0">
              <a:spcBef>
                <a:spcPct val="30000"/>
              </a:spcBef>
              <a:spcAft>
                <a:spcPct val="0"/>
              </a:spcAft>
              <a:defRPr sz="1200">
                <a:solidFill>
                  <a:schemeClr val="tx1"/>
                </a:solidFill>
                <a:latin typeface="Arial" panose="020B0604020202020204" pitchFamily="34" charset="0"/>
              </a:defRPr>
            </a:lvl6pPr>
            <a:lvl7pPr marL="2966717" indent="-227480" eaLnBrk="0" fontAlgn="base" hangingPunct="0">
              <a:spcBef>
                <a:spcPct val="30000"/>
              </a:spcBef>
              <a:spcAft>
                <a:spcPct val="0"/>
              </a:spcAft>
              <a:defRPr sz="1200">
                <a:solidFill>
                  <a:schemeClr val="tx1"/>
                </a:solidFill>
                <a:latin typeface="Arial" panose="020B0604020202020204" pitchFamily="34" charset="0"/>
              </a:defRPr>
            </a:lvl7pPr>
            <a:lvl8pPr marL="3421676" indent="-227480" eaLnBrk="0" fontAlgn="base" hangingPunct="0">
              <a:spcBef>
                <a:spcPct val="30000"/>
              </a:spcBef>
              <a:spcAft>
                <a:spcPct val="0"/>
              </a:spcAft>
              <a:defRPr sz="1200">
                <a:solidFill>
                  <a:schemeClr val="tx1"/>
                </a:solidFill>
                <a:latin typeface="Arial" panose="020B0604020202020204" pitchFamily="34" charset="0"/>
              </a:defRPr>
            </a:lvl8pPr>
            <a:lvl9pPr marL="3876636" indent="-22748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8A3408-27EF-45DC-BDEF-343272CB28BF}" type="slidenum">
              <a:rPr lang="en-GB" altLang="en-US" smtClean="0"/>
              <a:pPr>
                <a:spcBef>
                  <a:spcPct val="0"/>
                </a:spcBef>
              </a:pPr>
              <a:t>11</a:t>
            </a:fld>
            <a:endParaRPr lang="en-GB" altLang="en-US"/>
          </a:p>
        </p:txBody>
      </p:sp>
      <p:sp>
        <p:nvSpPr>
          <p:cNvPr id="29699" name="Rectangle 2"/>
          <p:cNvSpPr>
            <a:spLocks noGrp="1" noRot="1" noChangeAspect="1" noChangeArrowheads="1" noTextEdit="1"/>
          </p:cNvSpPr>
          <p:nvPr>
            <p:ph type="sldImg"/>
          </p:nvPr>
        </p:nvSpPr>
        <p:spPr>
          <a:xfrm>
            <a:off x="896938" y="746125"/>
            <a:ext cx="4979987" cy="3735388"/>
          </a:xfrm>
          <a:ln/>
        </p:spPr>
      </p:sp>
      <p:sp>
        <p:nvSpPr>
          <p:cNvPr id="29700" name="Rectangle 3"/>
          <p:cNvSpPr>
            <a:spLocks noGrp="1" noChangeArrowheads="1"/>
          </p:cNvSpPr>
          <p:nvPr>
            <p:ph type="body" idx="1"/>
          </p:nvPr>
        </p:nvSpPr>
        <p:spPr>
          <a:noFill/>
        </p:spPr>
        <p:txBody>
          <a:bodyPr/>
          <a:lstStyle/>
          <a:p>
            <a:pPr eaLnBrk="1" hangingPunct="1">
              <a:spcBef>
                <a:spcPct val="0"/>
              </a:spcBef>
            </a:pPr>
            <a:r>
              <a:rPr lang="en-US" altLang="en-US" b="1" dirty="0">
                <a:latin typeface="Arial" panose="020B0604020202020204" pitchFamily="34" charset="0"/>
              </a:rPr>
              <a:t>Martin: </a:t>
            </a:r>
            <a:r>
              <a:rPr lang="en-US" altLang="en-US" dirty="0">
                <a:latin typeface="Arial" panose="020B0604020202020204" pitchFamily="34" charset="0"/>
              </a:rPr>
              <a:t>find out what is expected </a:t>
            </a:r>
          </a:p>
          <a:p>
            <a:pPr eaLnBrk="1" hangingPunct="1">
              <a:spcBef>
                <a:spcPct val="0"/>
              </a:spcBef>
            </a:pPr>
            <a:r>
              <a:rPr lang="en-US" altLang="en-US" dirty="0">
                <a:latin typeface="Arial" panose="020B0604020202020204" pitchFamily="34" charset="0"/>
              </a:rPr>
              <a:t>take the initiative in raising problems or difficulties </a:t>
            </a: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3405288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469" indent="-284350">
              <a:spcBef>
                <a:spcPct val="30000"/>
              </a:spcBef>
              <a:defRPr sz="1200">
                <a:solidFill>
                  <a:schemeClr val="tx1"/>
                </a:solidFill>
                <a:latin typeface="Arial" panose="020B0604020202020204" pitchFamily="34" charset="0"/>
              </a:defRPr>
            </a:lvl2pPr>
            <a:lvl3pPr marL="1142139" indent="-227480">
              <a:spcBef>
                <a:spcPct val="30000"/>
              </a:spcBef>
              <a:defRPr sz="1200">
                <a:solidFill>
                  <a:schemeClr val="tx1"/>
                </a:solidFill>
                <a:latin typeface="Arial" panose="020B0604020202020204" pitchFamily="34" charset="0"/>
              </a:defRPr>
            </a:lvl3pPr>
            <a:lvl4pPr marL="1600258" indent="-227480">
              <a:spcBef>
                <a:spcPct val="30000"/>
              </a:spcBef>
              <a:defRPr sz="1200">
                <a:solidFill>
                  <a:schemeClr val="tx1"/>
                </a:solidFill>
                <a:latin typeface="Arial" panose="020B0604020202020204" pitchFamily="34" charset="0"/>
              </a:defRPr>
            </a:lvl4pPr>
            <a:lvl5pPr marL="2056797" indent="-227480">
              <a:spcBef>
                <a:spcPct val="30000"/>
              </a:spcBef>
              <a:defRPr sz="1200">
                <a:solidFill>
                  <a:schemeClr val="tx1"/>
                </a:solidFill>
                <a:latin typeface="Arial" panose="020B0604020202020204" pitchFamily="34" charset="0"/>
              </a:defRPr>
            </a:lvl5pPr>
            <a:lvl6pPr marL="2511757" indent="-227480" eaLnBrk="0" fontAlgn="base" hangingPunct="0">
              <a:spcBef>
                <a:spcPct val="30000"/>
              </a:spcBef>
              <a:spcAft>
                <a:spcPct val="0"/>
              </a:spcAft>
              <a:defRPr sz="1200">
                <a:solidFill>
                  <a:schemeClr val="tx1"/>
                </a:solidFill>
                <a:latin typeface="Arial" panose="020B0604020202020204" pitchFamily="34" charset="0"/>
              </a:defRPr>
            </a:lvl6pPr>
            <a:lvl7pPr marL="2966717" indent="-227480" eaLnBrk="0" fontAlgn="base" hangingPunct="0">
              <a:spcBef>
                <a:spcPct val="30000"/>
              </a:spcBef>
              <a:spcAft>
                <a:spcPct val="0"/>
              </a:spcAft>
              <a:defRPr sz="1200">
                <a:solidFill>
                  <a:schemeClr val="tx1"/>
                </a:solidFill>
                <a:latin typeface="Arial" panose="020B0604020202020204" pitchFamily="34" charset="0"/>
              </a:defRPr>
            </a:lvl7pPr>
            <a:lvl8pPr marL="3421676" indent="-227480" eaLnBrk="0" fontAlgn="base" hangingPunct="0">
              <a:spcBef>
                <a:spcPct val="30000"/>
              </a:spcBef>
              <a:spcAft>
                <a:spcPct val="0"/>
              </a:spcAft>
              <a:defRPr sz="1200">
                <a:solidFill>
                  <a:schemeClr val="tx1"/>
                </a:solidFill>
                <a:latin typeface="Arial" panose="020B0604020202020204" pitchFamily="34" charset="0"/>
              </a:defRPr>
            </a:lvl8pPr>
            <a:lvl9pPr marL="3876636" indent="-22748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98A3408-27EF-45DC-BDEF-343272CB28BF}"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699" name="Rectangle 2"/>
          <p:cNvSpPr>
            <a:spLocks noGrp="1" noRot="1" noChangeAspect="1" noChangeArrowheads="1" noTextEdit="1"/>
          </p:cNvSpPr>
          <p:nvPr>
            <p:ph type="sldImg"/>
          </p:nvPr>
        </p:nvSpPr>
        <p:spPr>
          <a:xfrm>
            <a:off x="896938" y="746125"/>
            <a:ext cx="4979987" cy="3735388"/>
          </a:xfrm>
          <a:ln/>
        </p:spPr>
      </p:sp>
      <p:sp>
        <p:nvSpPr>
          <p:cNvPr id="29700" name="Rectangle 3"/>
          <p:cNvSpPr>
            <a:spLocks noGrp="1" noChangeArrowheads="1"/>
          </p:cNvSpPr>
          <p:nvPr>
            <p:ph type="body" idx="1"/>
          </p:nvPr>
        </p:nvSpPr>
        <p:spPr>
          <a:noFill/>
        </p:spPr>
        <p:txBody>
          <a:bodyPr/>
          <a:lstStyle/>
          <a:p>
            <a:pPr eaLnBrk="1" hangingPunct="1">
              <a:spcBef>
                <a:spcPct val="0"/>
              </a:spcBef>
            </a:pPr>
            <a:r>
              <a:rPr lang="en-US" altLang="en-US" b="1" dirty="0">
                <a:latin typeface="Arial" panose="020B0604020202020204" pitchFamily="34" charset="0"/>
              </a:rPr>
              <a:t>Martin: </a:t>
            </a:r>
            <a:r>
              <a:rPr lang="en-US" altLang="en-US" dirty="0">
                <a:latin typeface="Arial" panose="020B0604020202020204" pitchFamily="34" charset="0"/>
              </a:rPr>
              <a:t>find out what is expected </a:t>
            </a:r>
          </a:p>
          <a:p>
            <a:pPr eaLnBrk="1" hangingPunct="1">
              <a:spcBef>
                <a:spcPct val="0"/>
              </a:spcBef>
            </a:pPr>
            <a:r>
              <a:rPr lang="en-US" altLang="en-US" dirty="0">
                <a:latin typeface="Arial" panose="020B0604020202020204" pitchFamily="34" charset="0"/>
              </a:rPr>
              <a:t>take the initiative in raising problems or difficulties </a:t>
            </a: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3329257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469" indent="-284350">
              <a:spcBef>
                <a:spcPct val="30000"/>
              </a:spcBef>
              <a:defRPr sz="1200">
                <a:solidFill>
                  <a:schemeClr val="tx1"/>
                </a:solidFill>
                <a:latin typeface="Arial" panose="020B0604020202020204" pitchFamily="34" charset="0"/>
              </a:defRPr>
            </a:lvl2pPr>
            <a:lvl3pPr marL="1142139" indent="-227480">
              <a:spcBef>
                <a:spcPct val="30000"/>
              </a:spcBef>
              <a:defRPr sz="1200">
                <a:solidFill>
                  <a:schemeClr val="tx1"/>
                </a:solidFill>
                <a:latin typeface="Arial" panose="020B0604020202020204" pitchFamily="34" charset="0"/>
              </a:defRPr>
            </a:lvl3pPr>
            <a:lvl4pPr marL="1600258" indent="-227480">
              <a:spcBef>
                <a:spcPct val="30000"/>
              </a:spcBef>
              <a:defRPr sz="1200">
                <a:solidFill>
                  <a:schemeClr val="tx1"/>
                </a:solidFill>
                <a:latin typeface="Arial" panose="020B0604020202020204" pitchFamily="34" charset="0"/>
              </a:defRPr>
            </a:lvl4pPr>
            <a:lvl5pPr marL="2056797" indent="-227480">
              <a:spcBef>
                <a:spcPct val="30000"/>
              </a:spcBef>
              <a:defRPr sz="1200">
                <a:solidFill>
                  <a:schemeClr val="tx1"/>
                </a:solidFill>
                <a:latin typeface="Arial" panose="020B0604020202020204" pitchFamily="34" charset="0"/>
              </a:defRPr>
            </a:lvl5pPr>
            <a:lvl6pPr marL="2511757" indent="-227480" eaLnBrk="0" fontAlgn="base" hangingPunct="0">
              <a:spcBef>
                <a:spcPct val="30000"/>
              </a:spcBef>
              <a:spcAft>
                <a:spcPct val="0"/>
              </a:spcAft>
              <a:defRPr sz="1200">
                <a:solidFill>
                  <a:schemeClr val="tx1"/>
                </a:solidFill>
                <a:latin typeface="Arial" panose="020B0604020202020204" pitchFamily="34" charset="0"/>
              </a:defRPr>
            </a:lvl6pPr>
            <a:lvl7pPr marL="2966717" indent="-227480" eaLnBrk="0" fontAlgn="base" hangingPunct="0">
              <a:spcBef>
                <a:spcPct val="30000"/>
              </a:spcBef>
              <a:spcAft>
                <a:spcPct val="0"/>
              </a:spcAft>
              <a:defRPr sz="1200">
                <a:solidFill>
                  <a:schemeClr val="tx1"/>
                </a:solidFill>
                <a:latin typeface="Arial" panose="020B0604020202020204" pitchFamily="34" charset="0"/>
              </a:defRPr>
            </a:lvl7pPr>
            <a:lvl8pPr marL="3421676" indent="-227480" eaLnBrk="0" fontAlgn="base" hangingPunct="0">
              <a:spcBef>
                <a:spcPct val="30000"/>
              </a:spcBef>
              <a:spcAft>
                <a:spcPct val="0"/>
              </a:spcAft>
              <a:defRPr sz="1200">
                <a:solidFill>
                  <a:schemeClr val="tx1"/>
                </a:solidFill>
                <a:latin typeface="Arial" panose="020B0604020202020204" pitchFamily="34" charset="0"/>
              </a:defRPr>
            </a:lvl8pPr>
            <a:lvl9pPr marL="3876636" indent="-22748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98A3408-27EF-45DC-BDEF-343272CB28BF}"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699" name="Rectangle 2"/>
          <p:cNvSpPr>
            <a:spLocks noGrp="1" noRot="1" noChangeAspect="1" noChangeArrowheads="1" noTextEdit="1"/>
          </p:cNvSpPr>
          <p:nvPr>
            <p:ph type="sldImg"/>
          </p:nvPr>
        </p:nvSpPr>
        <p:spPr>
          <a:xfrm>
            <a:off x="896938" y="746125"/>
            <a:ext cx="4979987" cy="3735388"/>
          </a:xfrm>
          <a:ln/>
        </p:spPr>
      </p:sp>
      <p:sp>
        <p:nvSpPr>
          <p:cNvPr id="29700" name="Rectangle 3"/>
          <p:cNvSpPr>
            <a:spLocks noGrp="1" noChangeArrowheads="1"/>
          </p:cNvSpPr>
          <p:nvPr>
            <p:ph type="body" idx="1"/>
          </p:nvPr>
        </p:nvSpPr>
        <p:spPr>
          <a:noFill/>
        </p:spPr>
        <p:txBody>
          <a:bodyPr/>
          <a:lstStyle/>
          <a:p>
            <a:pPr eaLnBrk="1" hangingPunct="1">
              <a:spcBef>
                <a:spcPct val="0"/>
              </a:spcBef>
            </a:pPr>
            <a:r>
              <a:rPr lang="en-US" altLang="en-US" b="1" dirty="0">
                <a:latin typeface="Arial" panose="020B0604020202020204" pitchFamily="34" charset="0"/>
              </a:rPr>
              <a:t>Martin: </a:t>
            </a:r>
            <a:r>
              <a:rPr lang="en-US" altLang="en-US" dirty="0">
                <a:latin typeface="Arial" panose="020B0604020202020204" pitchFamily="34" charset="0"/>
              </a:rPr>
              <a:t>find out what is expected </a:t>
            </a:r>
          </a:p>
          <a:p>
            <a:pPr eaLnBrk="1" hangingPunct="1">
              <a:spcBef>
                <a:spcPct val="0"/>
              </a:spcBef>
            </a:pPr>
            <a:r>
              <a:rPr lang="en-US" altLang="en-US" dirty="0">
                <a:latin typeface="Arial" panose="020B0604020202020204" pitchFamily="34" charset="0"/>
              </a:rPr>
              <a:t>take the initiative in raising problems or difficulties </a:t>
            </a: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1014301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469" indent="-284350">
              <a:spcBef>
                <a:spcPct val="30000"/>
              </a:spcBef>
              <a:defRPr sz="1200">
                <a:solidFill>
                  <a:schemeClr val="tx1"/>
                </a:solidFill>
                <a:latin typeface="Arial" panose="020B0604020202020204" pitchFamily="34" charset="0"/>
              </a:defRPr>
            </a:lvl2pPr>
            <a:lvl3pPr marL="1142139" indent="-227480">
              <a:spcBef>
                <a:spcPct val="30000"/>
              </a:spcBef>
              <a:defRPr sz="1200">
                <a:solidFill>
                  <a:schemeClr val="tx1"/>
                </a:solidFill>
                <a:latin typeface="Arial" panose="020B0604020202020204" pitchFamily="34" charset="0"/>
              </a:defRPr>
            </a:lvl3pPr>
            <a:lvl4pPr marL="1600258" indent="-227480">
              <a:spcBef>
                <a:spcPct val="30000"/>
              </a:spcBef>
              <a:defRPr sz="1200">
                <a:solidFill>
                  <a:schemeClr val="tx1"/>
                </a:solidFill>
                <a:latin typeface="Arial" panose="020B0604020202020204" pitchFamily="34" charset="0"/>
              </a:defRPr>
            </a:lvl4pPr>
            <a:lvl5pPr marL="2056797" indent="-227480">
              <a:spcBef>
                <a:spcPct val="30000"/>
              </a:spcBef>
              <a:defRPr sz="1200">
                <a:solidFill>
                  <a:schemeClr val="tx1"/>
                </a:solidFill>
                <a:latin typeface="Arial" panose="020B0604020202020204" pitchFamily="34" charset="0"/>
              </a:defRPr>
            </a:lvl5pPr>
            <a:lvl6pPr marL="2511757" indent="-227480" eaLnBrk="0" fontAlgn="base" hangingPunct="0">
              <a:spcBef>
                <a:spcPct val="30000"/>
              </a:spcBef>
              <a:spcAft>
                <a:spcPct val="0"/>
              </a:spcAft>
              <a:defRPr sz="1200">
                <a:solidFill>
                  <a:schemeClr val="tx1"/>
                </a:solidFill>
                <a:latin typeface="Arial" panose="020B0604020202020204" pitchFamily="34" charset="0"/>
              </a:defRPr>
            </a:lvl6pPr>
            <a:lvl7pPr marL="2966717" indent="-227480" eaLnBrk="0" fontAlgn="base" hangingPunct="0">
              <a:spcBef>
                <a:spcPct val="30000"/>
              </a:spcBef>
              <a:spcAft>
                <a:spcPct val="0"/>
              </a:spcAft>
              <a:defRPr sz="1200">
                <a:solidFill>
                  <a:schemeClr val="tx1"/>
                </a:solidFill>
                <a:latin typeface="Arial" panose="020B0604020202020204" pitchFamily="34" charset="0"/>
              </a:defRPr>
            </a:lvl7pPr>
            <a:lvl8pPr marL="3421676" indent="-227480" eaLnBrk="0" fontAlgn="base" hangingPunct="0">
              <a:spcBef>
                <a:spcPct val="30000"/>
              </a:spcBef>
              <a:spcAft>
                <a:spcPct val="0"/>
              </a:spcAft>
              <a:defRPr sz="1200">
                <a:solidFill>
                  <a:schemeClr val="tx1"/>
                </a:solidFill>
                <a:latin typeface="Arial" panose="020B0604020202020204" pitchFamily="34" charset="0"/>
              </a:defRPr>
            </a:lvl8pPr>
            <a:lvl9pPr marL="3876636" indent="-22748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0F2357-7634-4AD4-8529-CC26C59C692E}" type="slidenum">
              <a:rPr lang="en-GB" altLang="en-US" smtClean="0"/>
              <a:pPr>
                <a:spcBef>
                  <a:spcPct val="0"/>
                </a:spcBef>
              </a:pPr>
              <a:t>14</a:t>
            </a:fld>
            <a:endParaRPr lang="en-GB" altLang="en-US"/>
          </a:p>
        </p:txBody>
      </p:sp>
      <p:sp>
        <p:nvSpPr>
          <p:cNvPr id="24579" name="Rectangle 2"/>
          <p:cNvSpPr>
            <a:spLocks noGrp="1" noRot="1" noChangeAspect="1" noChangeArrowheads="1" noTextEdit="1"/>
          </p:cNvSpPr>
          <p:nvPr>
            <p:ph type="sldImg"/>
          </p:nvPr>
        </p:nvSpPr>
        <p:spPr>
          <a:xfrm>
            <a:off x="896938" y="746125"/>
            <a:ext cx="4979987" cy="3735388"/>
          </a:xfrm>
          <a:ln/>
        </p:spPr>
      </p:sp>
      <p:sp>
        <p:nvSpPr>
          <p:cNvPr id="24580" name="Rectangle 3"/>
          <p:cNvSpPr>
            <a:spLocks noGrp="1" noChangeArrowheads="1"/>
          </p:cNvSpPr>
          <p:nvPr>
            <p:ph type="body" idx="1"/>
          </p:nvPr>
        </p:nvSpPr>
        <p:spPr>
          <a:noFill/>
        </p:spPr>
        <p:txBody>
          <a:bodyPr/>
          <a:lstStyle/>
          <a:p>
            <a:pPr eaLnBrk="1" hangingPunct="1"/>
            <a:r>
              <a:rPr lang="en-IE" altLang="en-US" b="1" dirty="0">
                <a:latin typeface="Arial" panose="020B0604020202020204" pitchFamily="34" charset="0"/>
              </a:rPr>
              <a:t>Martin: </a:t>
            </a:r>
            <a:r>
              <a:rPr lang="en-IE" altLang="en-US" dirty="0">
                <a:latin typeface="Arial" panose="020B0604020202020204" pitchFamily="34" charset="0"/>
              </a:rPr>
              <a:t>How to communicate</a:t>
            </a:r>
          </a:p>
          <a:p>
            <a:pPr eaLnBrk="1" hangingPunct="1"/>
            <a:r>
              <a:rPr lang="en-IE" altLang="en-US" dirty="0">
                <a:latin typeface="Arial" panose="020B0604020202020204" pitchFamily="34" charset="0"/>
              </a:rPr>
              <a:t>When busy?</a:t>
            </a:r>
          </a:p>
          <a:p>
            <a:pPr eaLnBrk="1" hangingPunct="1"/>
            <a:r>
              <a:rPr lang="en-IE" altLang="en-US" dirty="0">
                <a:latin typeface="Arial" panose="020B0604020202020204" pitchFamily="34" charset="0"/>
              </a:rPr>
              <a:t>Research interests</a:t>
            </a:r>
          </a:p>
          <a:p>
            <a:pPr eaLnBrk="1" hangingPunct="1"/>
            <a:r>
              <a:rPr lang="en-IE" altLang="en-US" dirty="0">
                <a:latin typeface="Arial" panose="020B0604020202020204" pitchFamily="34" charset="0"/>
              </a:rPr>
              <a:t>Know supervisor’s strengths/weaknesses</a:t>
            </a:r>
          </a:p>
          <a:p>
            <a:pPr eaLnBrk="1" hangingPunct="1"/>
            <a:r>
              <a:rPr lang="en-IE" altLang="en-US" dirty="0">
                <a:latin typeface="Arial" panose="020B0604020202020204" pitchFamily="34" charset="0"/>
              </a:rPr>
              <a:t>Isolation</a:t>
            </a:r>
          </a:p>
          <a:p>
            <a:pPr eaLnBrk="1" hangingPunct="1"/>
            <a:endParaRPr lang="en-IE" altLang="en-US" dirty="0">
              <a:latin typeface="Arial" panose="020B0604020202020204" pitchFamily="34" charset="0"/>
            </a:endParaRPr>
          </a:p>
        </p:txBody>
      </p:sp>
    </p:spTree>
    <p:extLst>
      <p:ext uri="{BB962C8B-B14F-4D97-AF65-F5344CB8AC3E}">
        <p14:creationId xmlns:p14="http://schemas.microsoft.com/office/powerpoint/2010/main" val="415145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469" indent="-284350">
              <a:spcBef>
                <a:spcPct val="30000"/>
              </a:spcBef>
              <a:defRPr sz="1200">
                <a:solidFill>
                  <a:schemeClr val="tx1"/>
                </a:solidFill>
                <a:latin typeface="Arial" panose="020B0604020202020204" pitchFamily="34" charset="0"/>
              </a:defRPr>
            </a:lvl2pPr>
            <a:lvl3pPr marL="1142139" indent="-227480">
              <a:spcBef>
                <a:spcPct val="30000"/>
              </a:spcBef>
              <a:defRPr sz="1200">
                <a:solidFill>
                  <a:schemeClr val="tx1"/>
                </a:solidFill>
                <a:latin typeface="Arial" panose="020B0604020202020204" pitchFamily="34" charset="0"/>
              </a:defRPr>
            </a:lvl3pPr>
            <a:lvl4pPr marL="1600258" indent="-227480">
              <a:spcBef>
                <a:spcPct val="30000"/>
              </a:spcBef>
              <a:defRPr sz="1200">
                <a:solidFill>
                  <a:schemeClr val="tx1"/>
                </a:solidFill>
                <a:latin typeface="Arial" panose="020B0604020202020204" pitchFamily="34" charset="0"/>
              </a:defRPr>
            </a:lvl4pPr>
            <a:lvl5pPr marL="2056797" indent="-227480">
              <a:spcBef>
                <a:spcPct val="30000"/>
              </a:spcBef>
              <a:defRPr sz="1200">
                <a:solidFill>
                  <a:schemeClr val="tx1"/>
                </a:solidFill>
                <a:latin typeface="Arial" panose="020B0604020202020204" pitchFamily="34" charset="0"/>
              </a:defRPr>
            </a:lvl5pPr>
            <a:lvl6pPr marL="2511757" indent="-227480" eaLnBrk="0" fontAlgn="base" hangingPunct="0">
              <a:spcBef>
                <a:spcPct val="30000"/>
              </a:spcBef>
              <a:spcAft>
                <a:spcPct val="0"/>
              </a:spcAft>
              <a:defRPr sz="1200">
                <a:solidFill>
                  <a:schemeClr val="tx1"/>
                </a:solidFill>
                <a:latin typeface="Arial" panose="020B0604020202020204" pitchFamily="34" charset="0"/>
              </a:defRPr>
            </a:lvl6pPr>
            <a:lvl7pPr marL="2966717" indent="-227480" eaLnBrk="0" fontAlgn="base" hangingPunct="0">
              <a:spcBef>
                <a:spcPct val="30000"/>
              </a:spcBef>
              <a:spcAft>
                <a:spcPct val="0"/>
              </a:spcAft>
              <a:defRPr sz="1200">
                <a:solidFill>
                  <a:schemeClr val="tx1"/>
                </a:solidFill>
                <a:latin typeface="Arial" panose="020B0604020202020204" pitchFamily="34" charset="0"/>
              </a:defRPr>
            </a:lvl7pPr>
            <a:lvl8pPr marL="3421676" indent="-227480" eaLnBrk="0" fontAlgn="base" hangingPunct="0">
              <a:spcBef>
                <a:spcPct val="30000"/>
              </a:spcBef>
              <a:spcAft>
                <a:spcPct val="0"/>
              </a:spcAft>
              <a:defRPr sz="1200">
                <a:solidFill>
                  <a:schemeClr val="tx1"/>
                </a:solidFill>
                <a:latin typeface="Arial" panose="020B0604020202020204" pitchFamily="34" charset="0"/>
              </a:defRPr>
            </a:lvl8pPr>
            <a:lvl9pPr marL="3876636" indent="-22748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387EEF-FD7E-42E1-8A34-098A17E29D79}" type="slidenum">
              <a:rPr lang="en-GB" altLang="en-US" smtClean="0"/>
              <a:pPr>
                <a:spcBef>
                  <a:spcPct val="0"/>
                </a:spcBef>
              </a:pPr>
              <a:t>15</a:t>
            </a:fld>
            <a:endParaRPr lang="en-GB" altLang="en-US"/>
          </a:p>
        </p:txBody>
      </p:sp>
      <p:sp>
        <p:nvSpPr>
          <p:cNvPr id="26627" name="Rectangle 2"/>
          <p:cNvSpPr>
            <a:spLocks noGrp="1" noRot="1" noChangeAspect="1" noChangeArrowheads="1" noTextEdit="1"/>
          </p:cNvSpPr>
          <p:nvPr>
            <p:ph type="sldImg"/>
          </p:nvPr>
        </p:nvSpPr>
        <p:spPr>
          <a:xfrm>
            <a:off x="896938" y="746125"/>
            <a:ext cx="4979987" cy="3735388"/>
          </a:xfrm>
          <a:ln/>
        </p:spPr>
      </p:sp>
      <p:sp>
        <p:nvSpPr>
          <p:cNvPr id="26628" name="Rectangle 3"/>
          <p:cNvSpPr>
            <a:spLocks noGrp="1" noChangeArrowheads="1"/>
          </p:cNvSpPr>
          <p:nvPr>
            <p:ph type="body" idx="1"/>
          </p:nvPr>
        </p:nvSpPr>
        <p:spPr>
          <a:noFill/>
        </p:spPr>
        <p:txBody>
          <a:bodyPr/>
          <a:lstStyle/>
          <a:p>
            <a:pPr eaLnBrk="1" hangingPunct="1"/>
            <a:r>
              <a:rPr lang="en-IE" altLang="en-US" b="1" dirty="0">
                <a:latin typeface="Arial" panose="020B0604020202020204" pitchFamily="34" charset="0"/>
              </a:rPr>
              <a:t>Martin: </a:t>
            </a:r>
            <a:r>
              <a:rPr lang="en-IE" altLang="en-US" dirty="0">
                <a:latin typeface="Arial" panose="020B0604020202020204" pitchFamily="34" charset="0"/>
              </a:rPr>
              <a:t>SWOT analysis</a:t>
            </a:r>
            <a:endParaRPr lang="en-GB" altLang="en-US" dirty="0">
              <a:latin typeface="Arial" panose="020B0604020202020204" pitchFamily="34" charset="0"/>
            </a:endParaRPr>
          </a:p>
        </p:txBody>
      </p:sp>
    </p:spTree>
    <p:extLst>
      <p:ext uri="{BB962C8B-B14F-4D97-AF65-F5344CB8AC3E}">
        <p14:creationId xmlns:p14="http://schemas.microsoft.com/office/powerpoint/2010/main" val="835019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Nonie: </a:t>
            </a:r>
            <a:r>
              <a:rPr lang="en-IE" b="0" dirty="0"/>
              <a:t>talk through SWOT e.g. S (v. organised) | W (communication) | T (supervisor has busy schedule) | O (conferences abroad)</a:t>
            </a:r>
          </a:p>
          <a:p>
            <a:r>
              <a:rPr lang="en-IE" b="0" dirty="0"/>
              <a:t>Take 1 minute to draw this yourself.  Useful way to pre-empt issues </a:t>
            </a:r>
            <a:endParaRPr lang="en-IE" b="1"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16</a:t>
            </a:fld>
            <a:endParaRPr lang="en-GB"/>
          </a:p>
        </p:txBody>
      </p:sp>
    </p:spTree>
    <p:extLst>
      <p:ext uri="{BB962C8B-B14F-4D97-AF65-F5344CB8AC3E}">
        <p14:creationId xmlns:p14="http://schemas.microsoft.com/office/powerpoint/2010/main" val="4067808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Martin</a:t>
            </a:r>
          </a:p>
        </p:txBody>
      </p:sp>
      <p:sp>
        <p:nvSpPr>
          <p:cNvPr id="4" name="Slide Number Placeholder 3"/>
          <p:cNvSpPr>
            <a:spLocks noGrp="1"/>
          </p:cNvSpPr>
          <p:nvPr>
            <p:ph type="sldNum" sz="quarter" idx="10"/>
          </p:nvPr>
        </p:nvSpPr>
        <p:spPr/>
        <p:txBody>
          <a:bodyPr/>
          <a:lstStyle/>
          <a:p>
            <a:fld id="{49DD4D23-C98A-435E-AE88-9061F8349B02}" type="slidenum">
              <a:rPr lang="en-GB" smtClean="0"/>
              <a:pPr/>
              <a:t>17</a:t>
            </a:fld>
            <a:endParaRPr lang="en-GB"/>
          </a:p>
        </p:txBody>
      </p:sp>
    </p:spTree>
    <p:extLst>
      <p:ext uri="{BB962C8B-B14F-4D97-AF65-F5344CB8AC3E}">
        <p14:creationId xmlns:p14="http://schemas.microsoft.com/office/powerpoint/2010/main" val="2655074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Martin</a:t>
            </a:r>
          </a:p>
        </p:txBody>
      </p:sp>
      <p:sp>
        <p:nvSpPr>
          <p:cNvPr id="4" name="Slide Number Placeholder 3"/>
          <p:cNvSpPr>
            <a:spLocks noGrp="1"/>
          </p:cNvSpPr>
          <p:nvPr>
            <p:ph type="sldNum" sz="quarter" idx="5"/>
          </p:nvPr>
        </p:nvSpPr>
        <p:spPr/>
        <p:txBody>
          <a:bodyPr/>
          <a:lstStyle/>
          <a:p>
            <a:fld id="{49DD4D23-C98A-435E-AE88-9061F8349B02}" type="slidenum">
              <a:rPr lang="en-GB" smtClean="0"/>
              <a:pPr/>
              <a:t>18</a:t>
            </a:fld>
            <a:endParaRPr lang="en-GB"/>
          </a:p>
        </p:txBody>
      </p:sp>
    </p:spTree>
    <p:extLst>
      <p:ext uri="{BB962C8B-B14F-4D97-AF65-F5344CB8AC3E}">
        <p14:creationId xmlns:p14="http://schemas.microsoft.com/office/powerpoint/2010/main" val="1084040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Martin</a:t>
            </a:r>
          </a:p>
        </p:txBody>
      </p:sp>
      <p:sp>
        <p:nvSpPr>
          <p:cNvPr id="4" name="Slide Number Placeholder 3"/>
          <p:cNvSpPr>
            <a:spLocks noGrp="1"/>
          </p:cNvSpPr>
          <p:nvPr>
            <p:ph type="sldNum" sz="quarter" idx="5"/>
          </p:nvPr>
        </p:nvSpPr>
        <p:spPr/>
        <p:txBody>
          <a:bodyPr/>
          <a:lstStyle/>
          <a:p>
            <a:fld id="{49DD4D23-C98A-435E-AE88-9061F8349B02}" type="slidenum">
              <a:rPr lang="en-GB" smtClean="0"/>
              <a:pPr/>
              <a:t>19</a:t>
            </a:fld>
            <a:endParaRPr lang="en-GB"/>
          </a:p>
        </p:txBody>
      </p:sp>
    </p:spTree>
    <p:extLst>
      <p:ext uri="{BB962C8B-B14F-4D97-AF65-F5344CB8AC3E}">
        <p14:creationId xmlns:p14="http://schemas.microsoft.com/office/powerpoint/2010/main" val="621736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solidFill>
                  <a:srgbClr val="FF33CC"/>
                </a:solidFill>
              </a:rPr>
              <a:t>Nonie</a:t>
            </a:r>
            <a:r>
              <a:rPr lang="en-IE" dirty="0"/>
              <a:t> + Martin (supervisor perspective)</a:t>
            </a:r>
          </a:p>
        </p:txBody>
      </p:sp>
      <p:sp>
        <p:nvSpPr>
          <p:cNvPr id="4" name="Slide Number Placeholder 3"/>
          <p:cNvSpPr>
            <a:spLocks noGrp="1"/>
          </p:cNvSpPr>
          <p:nvPr>
            <p:ph type="sldNum" sz="quarter" idx="10"/>
          </p:nvPr>
        </p:nvSpPr>
        <p:spPr/>
        <p:txBody>
          <a:bodyPr/>
          <a:lstStyle/>
          <a:p>
            <a:fld id="{49DD4D23-C98A-435E-AE88-9061F8349B02}" type="slidenum">
              <a:rPr lang="en-GB" smtClean="0"/>
              <a:pPr/>
              <a:t>2</a:t>
            </a:fld>
            <a:endParaRPr lang="en-GB"/>
          </a:p>
        </p:txBody>
      </p:sp>
    </p:spTree>
    <p:extLst>
      <p:ext uri="{BB962C8B-B14F-4D97-AF65-F5344CB8AC3E}">
        <p14:creationId xmlns:p14="http://schemas.microsoft.com/office/powerpoint/2010/main" val="2864294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Nonie</a:t>
            </a:r>
          </a:p>
        </p:txBody>
      </p:sp>
      <p:sp>
        <p:nvSpPr>
          <p:cNvPr id="4" name="Slide Number Placeholder 3"/>
          <p:cNvSpPr>
            <a:spLocks noGrp="1"/>
          </p:cNvSpPr>
          <p:nvPr>
            <p:ph type="sldNum" sz="quarter" idx="5"/>
          </p:nvPr>
        </p:nvSpPr>
        <p:spPr/>
        <p:txBody>
          <a:bodyPr/>
          <a:lstStyle/>
          <a:p>
            <a:fld id="{49DD4D23-C98A-435E-AE88-9061F8349B02}" type="slidenum">
              <a:rPr lang="en-GB" smtClean="0"/>
              <a:pPr/>
              <a:t>20</a:t>
            </a:fld>
            <a:endParaRPr lang="en-GB"/>
          </a:p>
        </p:txBody>
      </p:sp>
    </p:spTree>
    <p:extLst>
      <p:ext uri="{BB962C8B-B14F-4D97-AF65-F5344CB8AC3E}">
        <p14:creationId xmlns:p14="http://schemas.microsoft.com/office/powerpoint/2010/main" val="568700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469" indent="-284350">
              <a:spcBef>
                <a:spcPct val="30000"/>
              </a:spcBef>
              <a:defRPr sz="1200">
                <a:solidFill>
                  <a:schemeClr val="tx1"/>
                </a:solidFill>
                <a:latin typeface="Arial" panose="020B0604020202020204" pitchFamily="34" charset="0"/>
              </a:defRPr>
            </a:lvl2pPr>
            <a:lvl3pPr marL="1142139" indent="-227480">
              <a:spcBef>
                <a:spcPct val="30000"/>
              </a:spcBef>
              <a:defRPr sz="1200">
                <a:solidFill>
                  <a:schemeClr val="tx1"/>
                </a:solidFill>
                <a:latin typeface="Arial" panose="020B0604020202020204" pitchFamily="34" charset="0"/>
              </a:defRPr>
            </a:lvl3pPr>
            <a:lvl4pPr marL="1600258" indent="-227480">
              <a:spcBef>
                <a:spcPct val="30000"/>
              </a:spcBef>
              <a:defRPr sz="1200">
                <a:solidFill>
                  <a:schemeClr val="tx1"/>
                </a:solidFill>
                <a:latin typeface="Arial" panose="020B0604020202020204" pitchFamily="34" charset="0"/>
              </a:defRPr>
            </a:lvl4pPr>
            <a:lvl5pPr marL="2056797" indent="-227480">
              <a:spcBef>
                <a:spcPct val="30000"/>
              </a:spcBef>
              <a:defRPr sz="1200">
                <a:solidFill>
                  <a:schemeClr val="tx1"/>
                </a:solidFill>
                <a:latin typeface="Arial" panose="020B0604020202020204" pitchFamily="34" charset="0"/>
              </a:defRPr>
            </a:lvl5pPr>
            <a:lvl6pPr marL="2511757" indent="-227480" eaLnBrk="0" fontAlgn="base" hangingPunct="0">
              <a:spcBef>
                <a:spcPct val="30000"/>
              </a:spcBef>
              <a:spcAft>
                <a:spcPct val="0"/>
              </a:spcAft>
              <a:defRPr sz="1200">
                <a:solidFill>
                  <a:schemeClr val="tx1"/>
                </a:solidFill>
                <a:latin typeface="Arial" panose="020B0604020202020204" pitchFamily="34" charset="0"/>
              </a:defRPr>
            </a:lvl6pPr>
            <a:lvl7pPr marL="2966717" indent="-227480" eaLnBrk="0" fontAlgn="base" hangingPunct="0">
              <a:spcBef>
                <a:spcPct val="30000"/>
              </a:spcBef>
              <a:spcAft>
                <a:spcPct val="0"/>
              </a:spcAft>
              <a:defRPr sz="1200">
                <a:solidFill>
                  <a:schemeClr val="tx1"/>
                </a:solidFill>
                <a:latin typeface="Arial" panose="020B0604020202020204" pitchFamily="34" charset="0"/>
              </a:defRPr>
            </a:lvl7pPr>
            <a:lvl8pPr marL="3421676" indent="-227480" eaLnBrk="0" fontAlgn="base" hangingPunct="0">
              <a:spcBef>
                <a:spcPct val="30000"/>
              </a:spcBef>
              <a:spcAft>
                <a:spcPct val="0"/>
              </a:spcAft>
              <a:defRPr sz="1200">
                <a:solidFill>
                  <a:schemeClr val="tx1"/>
                </a:solidFill>
                <a:latin typeface="Arial" panose="020B0604020202020204" pitchFamily="34" charset="0"/>
              </a:defRPr>
            </a:lvl8pPr>
            <a:lvl9pPr marL="3876636" indent="-22748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244883-F1C0-4202-B3C2-5F3EC76D03F1}" type="slidenum">
              <a:rPr lang="en-GB" altLang="en-US" smtClean="0"/>
              <a:pPr>
                <a:spcBef>
                  <a:spcPct val="0"/>
                </a:spcBef>
              </a:pPr>
              <a:t>21</a:t>
            </a:fld>
            <a:endParaRPr lang="en-GB" altLang="en-US"/>
          </a:p>
        </p:txBody>
      </p:sp>
      <p:sp>
        <p:nvSpPr>
          <p:cNvPr id="35843" name="Rectangle 2"/>
          <p:cNvSpPr>
            <a:spLocks noGrp="1" noRot="1" noChangeAspect="1" noChangeArrowheads="1" noTextEdit="1"/>
          </p:cNvSpPr>
          <p:nvPr>
            <p:ph type="sldImg"/>
          </p:nvPr>
        </p:nvSpPr>
        <p:spPr>
          <a:xfrm>
            <a:off x="896938" y="746125"/>
            <a:ext cx="4979987" cy="3735388"/>
          </a:xfrm>
          <a:ln/>
        </p:spPr>
      </p:sp>
      <p:sp>
        <p:nvSpPr>
          <p:cNvPr id="35844" name="Rectangle 3"/>
          <p:cNvSpPr>
            <a:spLocks noGrp="1" noChangeArrowheads="1"/>
          </p:cNvSpPr>
          <p:nvPr>
            <p:ph type="body" idx="1"/>
          </p:nvPr>
        </p:nvSpPr>
        <p:spPr>
          <a:xfrm>
            <a:off x="678194" y="4732025"/>
            <a:ext cx="5417684" cy="4480136"/>
          </a:xfrm>
          <a:noFill/>
        </p:spPr>
        <p:txBody>
          <a:bodyPr/>
          <a:lstStyle/>
          <a:p>
            <a:pPr eaLnBrk="1" hangingPunct="1"/>
            <a:r>
              <a:rPr lang="en-GB" altLang="en-US" b="1" dirty="0">
                <a:latin typeface="Arial" panose="020B0604020202020204" pitchFamily="34" charset="0"/>
              </a:rPr>
              <a:t>Nonie</a:t>
            </a:r>
          </a:p>
        </p:txBody>
      </p:sp>
    </p:spTree>
    <p:extLst>
      <p:ext uri="{BB962C8B-B14F-4D97-AF65-F5344CB8AC3E}">
        <p14:creationId xmlns:p14="http://schemas.microsoft.com/office/powerpoint/2010/main" val="1501927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Martin</a:t>
            </a:r>
          </a:p>
        </p:txBody>
      </p:sp>
      <p:sp>
        <p:nvSpPr>
          <p:cNvPr id="4" name="Slide Number Placeholder 3"/>
          <p:cNvSpPr>
            <a:spLocks noGrp="1"/>
          </p:cNvSpPr>
          <p:nvPr>
            <p:ph type="sldNum" sz="quarter" idx="5"/>
          </p:nvPr>
        </p:nvSpPr>
        <p:spPr/>
        <p:txBody>
          <a:bodyPr/>
          <a:lstStyle/>
          <a:p>
            <a:fld id="{49DD4D23-C98A-435E-AE88-9061F8349B02}" type="slidenum">
              <a:rPr lang="en-GB" smtClean="0"/>
              <a:pPr/>
              <a:t>22</a:t>
            </a:fld>
            <a:endParaRPr lang="en-GB"/>
          </a:p>
        </p:txBody>
      </p:sp>
    </p:spTree>
    <p:extLst>
      <p:ext uri="{BB962C8B-B14F-4D97-AF65-F5344CB8AC3E}">
        <p14:creationId xmlns:p14="http://schemas.microsoft.com/office/powerpoint/2010/main" val="55457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469" indent="-284350">
              <a:spcBef>
                <a:spcPct val="30000"/>
              </a:spcBef>
              <a:defRPr sz="1200">
                <a:solidFill>
                  <a:schemeClr val="tx1"/>
                </a:solidFill>
                <a:latin typeface="Arial" panose="020B0604020202020204" pitchFamily="34" charset="0"/>
              </a:defRPr>
            </a:lvl2pPr>
            <a:lvl3pPr marL="1142139" indent="-227480">
              <a:spcBef>
                <a:spcPct val="30000"/>
              </a:spcBef>
              <a:defRPr sz="1200">
                <a:solidFill>
                  <a:schemeClr val="tx1"/>
                </a:solidFill>
                <a:latin typeface="Arial" panose="020B0604020202020204" pitchFamily="34" charset="0"/>
              </a:defRPr>
            </a:lvl3pPr>
            <a:lvl4pPr marL="1600258" indent="-227480">
              <a:spcBef>
                <a:spcPct val="30000"/>
              </a:spcBef>
              <a:defRPr sz="1200">
                <a:solidFill>
                  <a:schemeClr val="tx1"/>
                </a:solidFill>
                <a:latin typeface="Arial" panose="020B0604020202020204" pitchFamily="34" charset="0"/>
              </a:defRPr>
            </a:lvl4pPr>
            <a:lvl5pPr marL="2056797" indent="-227480">
              <a:spcBef>
                <a:spcPct val="30000"/>
              </a:spcBef>
              <a:defRPr sz="1200">
                <a:solidFill>
                  <a:schemeClr val="tx1"/>
                </a:solidFill>
                <a:latin typeface="Arial" panose="020B0604020202020204" pitchFamily="34" charset="0"/>
              </a:defRPr>
            </a:lvl5pPr>
            <a:lvl6pPr marL="2511757" indent="-227480" eaLnBrk="0" fontAlgn="base" hangingPunct="0">
              <a:spcBef>
                <a:spcPct val="30000"/>
              </a:spcBef>
              <a:spcAft>
                <a:spcPct val="0"/>
              </a:spcAft>
              <a:defRPr sz="1200">
                <a:solidFill>
                  <a:schemeClr val="tx1"/>
                </a:solidFill>
                <a:latin typeface="Arial" panose="020B0604020202020204" pitchFamily="34" charset="0"/>
              </a:defRPr>
            </a:lvl6pPr>
            <a:lvl7pPr marL="2966717" indent="-227480" eaLnBrk="0" fontAlgn="base" hangingPunct="0">
              <a:spcBef>
                <a:spcPct val="30000"/>
              </a:spcBef>
              <a:spcAft>
                <a:spcPct val="0"/>
              </a:spcAft>
              <a:defRPr sz="1200">
                <a:solidFill>
                  <a:schemeClr val="tx1"/>
                </a:solidFill>
                <a:latin typeface="Arial" panose="020B0604020202020204" pitchFamily="34" charset="0"/>
              </a:defRPr>
            </a:lvl7pPr>
            <a:lvl8pPr marL="3421676" indent="-227480" eaLnBrk="0" fontAlgn="base" hangingPunct="0">
              <a:spcBef>
                <a:spcPct val="30000"/>
              </a:spcBef>
              <a:spcAft>
                <a:spcPct val="0"/>
              </a:spcAft>
              <a:defRPr sz="1200">
                <a:solidFill>
                  <a:schemeClr val="tx1"/>
                </a:solidFill>
                <a:latin typeface="Arial" panose="020B0604020202020204" pitchFamily="34" charset="0"/>
              </a:defRPr>
            </a:lvl8pPr>
            <a:lvl9pPr marL="3876636" indent="-22748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592B10-4D18-4F6D-9042-1046F0E3EF8E}" type="slidenum">
              <a:rPr lang="en-GB" altLang="en-US" smtClean="0"/>
              <a:pPr>
                <a:spcBef>
                  <a:spcPct val="0"/>
                </a:spcBef>
              </a:pPr>
              <a:t>24</a:t>
            </a:fld>
            <a:endParaRPr lang="en-GB" altLang="en-US"/>
          </a:p>
        </p:txBody>
      </p:sp>
      <p:sp>
        <p:nvSpPr>
          <p:cNvPr id="37891" name="Rectangle 7"/>
          <p:cNvSpPr txBox="1">
            <a:spLocks noGrp="1" noChangeArrowheads="1"/>
          </p:cNvSpPr>
          <p:nvPr/>
        </p:nvSpPr>
        <p:spPr bwMode="auto">
          <a:xfrm>
            <a:off x="3836281" y="9457713"/>
            <a:ext cx="2936218" cy="49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5" tIns="45737" rIns="91475" bIns="45737"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EEAF691-972C-4390-81BB-F84B7EFA7675}" type="slidenum">
              <a:rPr lang="en-GB" altLang="en-US"/>
              <a:pPr algn="r" eaLnBrk="1" hangingPunct="1">
                <a:spcBef>
                  <a:spcPct val="0"/>
                </a:spcBef>
              </a:pPr>
              <a:t>24</a:t>
            </a:fld>
            <a:endParaRPr lang="en-GB" altLang="en-US"/>
          </a:p>
        </p:txBody>
      </p:sp>
      <p:sp>
        <p:nvSpPr>
          <p:cNvPr id="37892" name="Rectangle 2"/>
          <p:cNvSpPr>
            <a:spLocks noGrp="1" noRot="1" noChangeAspect="1" noChangeArrowheads="1" noTextEdit="1"/>
          </p:cNvSpPr>
          <p:nvPr>
            <p:ph type="sldImg"/>
          </p:nvPr>
        </p:nvSpPr>
        <p:spPr>
          <a:xfrm>
            <a:off x="896938" y="746125"/>
            <a:ext cx="4978400" cy="3735388"/>
          </a:xfrm>
          <a:ln/>
        </p:spPr>
      </p:sp>
      <p:sp>
        <p:nvSpPr>
          <p:cNvPr id="37893" name="Rectangle 3"/>
          <p:cNvSpPr>
            <a:spLocks noGrp="1" noChangeArrowheads="1"/>
          </p:cNvSpPr>
          <p:nvPr>
            <p:ph type="body" idx="1"/>
          </p:nvPr>
        </p:nvSpPr>
        <p:spPr>
          <a:noFill/>
        </p:spPr>
        <p:txBody>
          <a:bodyPr/>
          <a:lstStyle/>
          <a:p>
            <a:pPr eaLnBrk="1" hangingPunct="1"/>
            <a:r>
              <a:rPr lang="en-US" altLang="en-US" b="1" dirty="0">
                <a:latin typeface="Arial" panose="020B0604020202020204" pitchFamily="34" charset="0"/>
              </a:rPr>
              <a:t>Nonie</a:t>
            </a:r>
          </a:p>
        </p:txBody>
      </p:sp>
    </p:spTree>
    <p:extLst>
      <p:ext uri="{BB962C8B-B14F-4D97-AF65-F5344CB8AC3E}">
        <p14:creationId xmlns:p14="http://schemas.microsoft.com/office/powerpoint/2010/main" val="2237350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9DD4D23-C98A-435E-AE88-9061F8349B02}" type="slidenum">
              <a:rPr lang="en-GB" smtClean="0"/>
              <a:pPr/>
              <a:t>25</a:t>
            </a:fld>
            <a:endParaRPr lang="en-GB"/>
          </a:p>
        </p:txBody>
      </p:sp>
    </p:spTree>
    <p:extLst>
      <p:ext uri="{BB962C8B-B14F-4D97-AF65-F5344CB8AC3E}">
        <p14:creationId xmlns:p14="http://schemas.microsoft.com/office/powerpoint/2010/main" val="19133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Martin (blue) + Nonie (orange)</a:t>
            </a:r>
          </a:p>
          <a:p>
            <a:r>
              <a:rPr lang="en-IE" dirty="0"/>
              <a:t>Your supervisor is primarily concerned with your research and your work.  There are lots of supports in College for personal &amp; pastoral issues, which are there to scaffold you e.g. SLD, Counselling, PAS.  Supervisors aren’t counsellors but it is a good idea to let them know if anything will impact on the delivery of your work</a:t>
            </a:r>
          </a:p>
        </p:txBody>
      </p:sp>
      <p:sp>
        <p:nvSpPr>
          <p:cNvPr id="4" name="Slide Number Placeholder 3"/>
          <p:cNvSpPr>
            <a:spLocks noGrp="1"/>
          </p:cNvSpPr>
          <p:nvPr>
            <p:ph type="sldNum" sz="quarter" idx="10"/>
          </p:nvPr>
        </p:nvSpPr>
        <p:spPr/>
        <p:txBody>
          <a:bodyPr/>
          <a:lstStyle/>
          <a:p>
            <a:fld id="{49DD4D23-C98A-435E-AE88-9061F8349B02}" type="slidenum">
              <a:rPr lang="en-GB" smtClean="0"/>
              <a:pPr/>
              <a:t>3</a:t>
            </a:fld>
            <a:endParaRPr lang="en-GB"/>
          </a:p>
        </p:txBody>
      </p:sp>
    </p:spTree>
    <p:extLst>
      <p:ext uri="{BB962C8B-B14F-4D97-AF65-F5344CB8AC3E}">
        <p14:creationId xmlns:p14="http://schemas.microsoft.com/office/powerpoint/2010/main" val="1174508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469" indent="-284350">
              <a:spcBef>
                <a:spcPct val="30000"/>
              </a:spcBef>
              <a:defRPr sz="1200">
                <a:solidFill>
                  <a:schemeClr val="tx1"/>
                </a:solidFill>
                <a:latin typeface="Arial" panose="020B0604020202020204" pitchFamily="34" charset="0"/>
              </a:defRPr>
            </a:lvl2pPr>
            <a:lvl3pPr marL="1142139" indent="-227480">
              <a:spcBef>
                <a:spcPct val="30000"/>
              </a:spcBef>
              <a:defRPr sz="1200">
                <a:solidFill>
                  <a:schemeClr val="tx1"/>
                </a:solidFill>
                <a:latin typeface="Arial" panose="020B0604020202020204" pitchFamily="34" charset="0"/>
              </a:defRPr>
            </a:lvl3pPr>
            <a:lvl4pPr marL="1600258" indent="-227480">
              <a:spcBef>
                <a:spcPct val="30000"/>
              </a:spcBef>
              <a:defRPr sz="1200">
                <a:solidFill>
                  <a:schemeClr val="tx1"/>
                </a:solidFill>
                <a:latin typeface="Arial" panose="020B0604020202020204" pitchFamily="34" charset="0"/>
              </a:defRPr>
            </a:lvl4pPr>
            <a:lvl5pPr marL="2056797" indent="-227480">
              <a:spcBef>
                <a:spcPct val="30000"/>
              </a:spcBef>
              <a:defRPr sz="1200">
                <a:solidFill>
                  <a:schemeClr val="tx1"/>
                </a:solidFill>
                <a:latin typeface="Arial" panose="020B0604020202020204" pitchFamily="34" charset="0"/>
              </a:defRPr>
            </a:lvl5pPr>
            <a:lvl6pPr marL="2511757" indent="-227480" eaLnBrk="0" fontAlgn="base" hangingPunct="0">
              <a:spcBef>
                <a:spcPct val="30000"/>
              </a:spcBef>
              <a:spcAft>
                <a:spcPct val="0"/>
              </a:spcAft>
              <a:defRPr sz="1200">
                <a:solidFill>
                  <a:schemeClr val="tx1"/>
                </a:solidFill>
                <a:latin typeface="Arial" panose="020B0604020202020204" pitchFamily="34" charset="0"/>
              </a:defRPr>
            </a:lvl6pPr>
            <a:lvl7pPr marL="2966717" indent="-227480" eaLnBrk="0" fontAlgn="base" hangingPunct="0">
              <a:spcBef>
                <a:spcPct val="30000"/>
              </a:spcBef>
              <a:spcAft>
                <a:spcPct val="0"/>
              </a:spcAft>
              <a:defRPr sz="1200">
                <a:solidFill>
                  <a:schemeClr val="tx1"/>
                </a:solidFill>
                <a:latin typeface="Arial" panose="020B0604020202020204" pitchFamily="34" charset="0"/>
              </a:defRPr>
            </a:lvl7pPr>
            <a:lvl8pPr marL="3421676" indent="-227480" eaLnBrk="0" fontAlgn="base" hangingPunct="0">
              <a:spcBef>
                <a:spcPct val="30000"/>
              </a:spcBef>
              <a:spcAft>
                <a:spcPct val="0"/>
              </a:spcAft>
              <a:defRPr sz="1200">
                <a:solidFill>
                  <a:schemeClr val="tx1"/>
                </a:solidFill>
                <a:latin typeface="Arial" panose="020B0604020202020204" pitchFamily="34" charset="0"/>
              </a:defRPr>
            </a:lvl8pPr>
            <a:lvl9pPr marL="3876636" indent="-22748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FA897D-25F2-4602-B2EB-9FB8D2ED823D}" type="slidenum">
              <a:rPr lang="en-GB" altLang="en-US" smtClean="0"/>
              <a:pPr>
                <a:spcBef>
                  <a:spcPct val="0"/>
                </a:spcBef>
              </a:pPr>
              <a:t>4</a:t>
            </a:fld>
            <a:endParaRPr lang="en-GB" altLang="en-US"/>
          </a:p>
        </p:txBody>
      </p:sp>
      <p:sp>
        <p:nvSpPr>
          <p:cNvPr id="8195" name="Rectangle 2"/>
          <p:cNvSpPr>
            <a:spLocks noGrp="1" noRot="1" noChangeAspect="1" noChangeArrowheads="1" noTextEdit="1"/>
          </p:cNvSpPr>
          <p:nvPr>
            <p:ph type="sldImg"/>
          </p:nvPr>
        </p:nvSpPr>
        <p:spPr>
          <a:xfrm>
            <a:off x="896938" y="746125"/>
            <a:ext cx="4979987" cy="3735388"/>
          </a:xfrm>
          <a:ln/>
        </p:spPr>
      </p:sp>
      <p:sp>
        <p:nvSpPr>
          <p:cNvPr id="8196" name="Rectangle 3"/>
          <p:cNvSpPr>
            <a:spLocks noGrp="1" noChangeArrowheads="1"/>
          </p:cNvSpPr>
          <p:nvPr>
            <p:ph type="body" idx="1"/>
          </p:nvPr>
        </p:nvSpPr>
        <p:spPr>
          <a:noFill/>
        </p:spPr>
        <p:txBody>
          <a:bodyPr/>
          <a:lstStyle/>
          <a:p>
            <a:pPr eaLnBrk="1" hangingPunct="1"/>
            <a:r>
              <a:rPr lang="en-IE" altLang="en-US" b="1" dirty="0">
                <a:latin typeface="Arial" panose="020B0604020202020204" pitchFamily="34" charset="0"/>
              </a:rPr>
              <a:t>Nonie: </a:t>
            </a:r>
            <a:r>
              <a:rPr lang="en-IE" altLang="en-US" dirty="0">
                <a:latin typeface="Arial" panose="020B0604020202020204" pitchFamily="34" charset="0"/>
              </a:rPr>
              <a:t>if we were building the ideal supervisor from the ground up, what would the ideal characteristics be? Turn to person next to you</a:t>
            </a:r>
          </a:p>
          <a:p>
            <a:pPr eaLnBrk="1" hangingPunct="1"/>
            <a:r>
              <a:rPr lang="en-IE" altLang="en-US" dirty="0">
                <a:latin typeface="Arial" panose="020B0604020202020204" pitchFamily="34" charset="0"/>
              </a:rPr>
              <a:t>Now in groups / pairs, you have the chance to build (like </a:t>
            </a:r>
            <a:r>
              <a:rPr lang="en-IE" altLang="en-US" dirty="0" err="1">
                <a:latin typeface="Arial" panose="020B0604020202020204" pitchFamily="34" charset="0"/>
              </a:rPr>
              <a:t>Dr.</a:t>
            </a:r>
            <a:r>
              <a:rPr lang="en-IE" altLang="en-US" dirty="0">
                <a:latin typeface="Arial" panose="020B0604020202020204" pitchFamily="34" charset="0"/>
              </a:rPr>
              <a:t> Frankenstein) your ideal supervisor. </a:t>
            </a:r>
          </a:p>
          <a:p>
            <a:pPr eaLnBrk="1" hangingPunct="1"/>
            <a:r>
              <a:rPr lang="en-IE" altLang="en-US" dirty="0">
                <a:latin typeface="Arial" panose="020B0604020202020204" pitchFamily="34" charset="0"/>
              </a:rPr>
              <a:t>What qualities would he or she have? </a:t>
            </a:r>
          </a:p>
          <a:p>
            <a:pPr eaLnBrk="1" hangingPunct="1"/>
            <a:r>
              <a:rPr lang="en-IE" altLang="en-US" dirty="0">
                <a:latin typeface="Arial" panose="020B0604020202020204" pitchFamily="34" charset="0"/>
              </a:rPr>
              <a:t>How would they come across?</a:t>
            </a:r>
          </a:p>
          <a:p>
            <a:pPr eaLnBrk="1" hangingPunct="1"/>
            <a:endParaRPr lang="en-IE" altLang="en-US" dirty="0">
              <a:latin typeface="Arial" panose="020B0604020202020204" pitchFamily="34" charset="0"/>
            </a:endParaRPr>
          </a:p>
          <a:p>
            <a:pPr eaLnBrk="1" hangingPunct="1"/>
            <a:r>
              <a:rPr lang="en-IE" altLang="en-US" dirty="0">
                <a:latin typeface="Arial" panose="020B0604020202020204" pitchFamily="34" charset="0"/>
              </a:rPr>
              <a:t>Nonie elicit feedback</a:t>
            </a:r>
          </a:p>
          <a:p>
            <a:pPr eaLnBrk="1" hangingPunct="1"/>
            <a:r>
              <a:rPr lang="en-IE" altLang="en-US" dirty="0">
                <a:latin typeface="Arial" panose="020B0604020202020204" pitchFamily="34" charset="0"/>
              </a:rPr>
              <a:t>Martin records feedback </a:t>
            </a: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1025850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469" indent="-284350">
              <a:spcBef>
                <a:spcPct val="30000"/>
              </a:spcBef>
              <a:defRPr sz="1200">
                <a:solidFill>
                  <a:schemeClr val="tx1"/>
                </a:solidFill>
                <a:latin typeface="Arial" panose="020B0604020202020204" pitchFamily="34" charset="0"/>
              </a:defRPr>
            </a:lvl2pPr>
            <a:lvl3pPr marL="1142139" indent="-227480">
              <a:spcBef>
                <a:spcPct val="30000"/>
              </a:spcBef>
              <a:defRPr sz="1200">
                <a:solidFill>
                  <a:schemeClr val="tx1"/>
                </a:solidFill>
                <a:latin typeface="Arial" panose="020B0604020202020204" pitchFamily="34" charset="0"/>
              </a:defRPr>
            </a:lvl3pPr>
            <a:lvl4pPr marL="1600258" indent="-227480">
              <a:spcBef>
                <a:spcPct val="30000"/>
              </a:spcBef>
              <a:defRPr sz="1200">
                <a:solidFill>
                  <a:schemeClr val="tx1"/>
                </a:solidFill>
                <a:latin typeface="Arial" panose="020B0604020202020204" pitchFamily="34" charset="0"/>
              </a:defRPr>
            </a:lvl4pPr>
            <a:lvl5pPr marL="2056797" indent="-227480">
              <a:spcBef>
                <a:spcPct val="30000"/>
              </a:spcBef>
              <a:defRPr sz="1200">
                <a:solidFill>
                  <a:schemeClr val="tx1"/>
                </a:solidFill>
                <a:latin typeface="Arial" panose="020B0604020202020204" pitchFamily="34" charset="0"/>
              </a:defRPr>
            </a:lvl5pPr>
            <a:lvl6pPr marL="2511757" indent="-227480" eaLnBrk="0" fontAlgn="base" hangingPunct="0">
              <a:spcBef>
                <a:spcPct val="30000"/>
              </a:spcBef>
              <a:spcAft>
                <a:spcPct val="0"/>
              </a:spcAft>
              <a:defRPr sz="1200">
                <a:solidFill>
                  <a:schemeClr val="tx1"/>
                </a:solidFill>
                <a:latin typeface="Arial" panose="020B0604020202020204" pitchFamily="34" charset="0"/>
              </a:defRPr>
            </a:lvl6pPr>
            <a:lvl7pPr marL="2966717" indent="-227480" eaLnBrk="0" fontAlgn="base" hangingPunct="0">
              <a:spcBef>
                <a:spcPct val="30000"/>
              </a:spcBef>
              <a:spcAft>
                <a:spcPct val="0"/>
              </a:spcAft>
              <a:defRPr sz="1200">
                <a:solidFill>
                  <a:schemeClr val="tx1"/>
                </a:solidFill>
                <a:latin typeface="Arial" panose="020B0604020202020204" pitchFamily="34" charset="0"/>
              </a:defRPr>
            </a:lvl7pPr>
            <a:lvl8pPr marL="3421676" indent="-227480" eaLnBrk="0" fontAlgn="base" hangingPunct="0">
              <a:spcBef>
                <a:spcPct val="30000"/>
              </a:spcBef>
              <a:spcAft>
                <a:spcPct val="0"/>
              </a:spcAft>
              <a:defRPr sz="1200">
                <a:solidFill>
                  <a:schemeClr val="tx1"/>
                </a:solidFill>
                <a:latin typeface="Arial" panose="020B0604020202020204" pitchFamily="34" charset="0"/>
              </a:defRPr>
            </a:lvl8pPr>
            <a:lvl9pPr marL="3876636" indent="-22748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408308-E8DE-4E5E-BD3E-C44BAF788451}" type="slidenum">
              <a:rPr lang="en-GB" altLang="en-US" smtClean="0"/>
              <a:pPr>
                <a:spcBef>
                  <a:spcPct val="0"/>
                </a:spcBef>
              </a:pPr>
              <a:t>5</a:t>
            </a:fld>
            <a:endParaRPr lang="en-GB" altLang="en-US"/>
          </a:p>
        </p:txBody>
      </p:sp>
      <p:sp>
        <p:nvSpPr>
          <p:cNvPr id="14339" name="Rectangle 2"/>
          <p:cNvSpPr>
            <a:spLocks noGrp="1" noRot="1" noChangeAspect="1" noChangeArrowheads="1" noTextEdit="1"/>
          </p:cNvSpPr>
          <p:nvPr>
            <p:ph type="sldImg"/>
          </p:nvPr>
        </p:nvSpPr>
        <p:spPr>
          <a:xfrm>
            <a:off x="896938" y="746125"/>
            <a:ext cx="4979987" cy="3735388"/>
          </a:xfrm>
          <a:ln/>
        </p:spPr>
      </p:sp>
      <p:sp>
        <p:nvSpPr>
          <p:cNvPr id="14340" name="Rectangle 3"/>
          <p:cNvSpPr>
            <a:spLocks noGrp="1" noChangeArrowheads="1"/>
          </p:cNvSpPr>
          <p:nvPr>
            <p:ph type="body" idx="1"/>
          </p:nvPr>
        </p:nvSpPr>
        <p:spPr>
          <a:noFill/>
        </p:spPr>
        <p:txBody>
          <a:bodyPr/>
          <a:lstStyle/>
          <a:p>
            <a:pPr eaLnBrk="1" hangingPunct="1">
              <a:lnSpc>
                <a:spcPct val="80000"/>
              </a:lnSpc>
            </a:pPr>
            <a:r>
              <a:rPr lang="en-IE" altLang="en-US" sz="900" b="1" dirty="0">
                <a:latin typeface="Arial" panose="020B0604020202020204" pitchFamily="34" charset="0"/>
              </a:rPr>
              <a:t>Martin</a:t>
            </a:r>
            <a:endParaRPr lang="en-GB" altLang="en-US" sz="900" b="1" dirty="0">
              <a:latin typeface="Arial" panose="020B0604020202020204" pitchFamily="34" charset="0"/>
            </a:endParaRPr>
          </a:p>
          <a:p>
            <a:pPr eaLnBrk="1" hangingPunct="1">
              <a:lnSpc>
                <a:spcPct val="80000"/>
              </a:lnSpc>
            </a:pPr>
            <a:endParaRPr lang="en-GB" altLang="en-US" sz="900" b="1" dirty="0">
              <a:latin typeface="Arial" panose="020B0604020202020204" pitchFamily="34" charset="0"/>
            </a:endParaRPr>
          </a:p>
          <a:p>
            <a:pPr eaLnBrk="1" hangingPunct="1">
              <a:lnSpc>
                <a:spcPct val="80000"/>
              </a:lnSpc>
            </a:pPr>
            <a:r>
              <a:rPr lang="en-GB" altLang="en-US" sz="900" b="1" dirty="0">
                <a:latin typeface="Arial" panose="020B0604020202020204" pitchFamily="34" charset="0"/>
              </a:rPr>
              <a:t>5.4 Responsibilities of the Supervisor (adapted from University of Exeter guidelines [1.6.4]) </a:t>
            </a:r>
            <a:endParaRPr lang="en-GB" altLang="en-US" sz="900" dirty="0">
              <a:latin typeface="Arial" panose="020B0604020202020204" pitchFamily="34" charset="0"/>
            </a:endParaRPr>
          </a:p>
          <a:p>
            <a:pPr eaLnBrk="1" hangingPunct="1">
              <a:lnSpc>
                <a:spcPct val="80000"/>
              </a:lnSpc>
            </a:pPr>
            <a:r>
              <a:rPr lang="en-GB" altLang="en-US" sz="900" dirty="0">
                <a:latin typeface="Arial" panose="020B0604020202020204" pitchFamily="34" charset="0"/>
              </a:rPr>
              <a:t>The essential responsibilities of the supervisor are listed below – a number of these responsibilities appear in the section on the ongoing process of supervision. </a:t>
            </a:r>
          </a:p>
          <a:p>
            <a:pPr eaLnBrk="1" hangingPunct="1">
              <a:lnSpc>
                <a:spcPct val="80000"/>
              </a:lnSpc>
            </a:pPr>
            <a:r>
              <a:rPr lang="en-GB" altLang="en-US" sz="900" dirty="0">
                <a:latin typeface="Arial" panose="020B0604020202020204" pitchFamily="34" charset="0"/>
              </a:rPr>
              <a:t>5.4.1 To give guidance about the nature of research and the standard expected. This includes guidance on planning of the research, research methods and techniques, direction to relevant literature and sources and information about relevant training programmes on offer. </a:t>
            </a:r>
          </a:p>
          <a:p>
            <a:pPr eaLnBrk="1" hangingPunct="1">
              <a:lnSpc>
                <a:spcPct val="80000"/>
              </a:lnSpc>
            </a:pPr>
            <a:r>
              <a:rPr lang="en-GB" altLang="en-US" sz="900" dirty="0">
                <a:latin typeface="Arial" panose="020B0604020202020204" pitchFamily="34" charset="0"/>
              </a:rPr>
              <a:t>5.4.2 To ensure the candidate is aware of regulations and legal issues including, but not limited to data protection, copyright, intellectual property and ethical considerations. </a:t>
            </a:r>
          </a:p>
          <a:p>
            <a:pPr eaLnBrk="1" hangingPunct="1">
              <a:lnSpc>
                <a:spcPct val="80000"/>
              </a:lnSpc>
            </a:pPr>
            <a:r>
              <a:rPr lang="en-GB" altLang="en-US" sz="900" dirty="0">
                <a:latin typeface="Arial" panose="020B0604020202020204" pitchFamily="34" charset="0"/>
              </a:rPr>
              <a:t>5.4.3 To assist in the arrangement of necessary administrative steps such as approval of thesis title, registration, and transfer to the PhD register. </a:t>
            </a:r>
          </a:p>
          <a:p>
            <a:pPr eaLnBrk="1" hangingPunct="1">
              <a:lnSpc>
                <a:spcPct val="80000"/>
              </a:lnSpc>
            </a:pPr>
            <a:r>
              <a:rPr lang="en-GB" altLang="en-US" sz="900" dirty="0">
                <a:latin typeface="Arial" panose="020B0604020202020204" pitchFamily="34" charset="0"/>
              </a:rPr>
              <a:t>5.4.4 To establish and maintain regular contact through meetings held at a frequency commensurate with the nature, stage, and level of research being </a:t>
            </a:r>
          </a:p>
          <a:p>
            <a:pPr eaLnBrk="1" hangingPunct="1">
              <a:lnSpc>
                <a:spcPct val="80000"/>
              </a:lnSpc>
            </a:pPr>
            <a:r>
              <a:rPr lang="en-GB" altLang="en-US" sz="900" dirty="0">
                <a:latin typeface="Arial" panose="020B0604020202020204" pitchFamily="34" charset="0"/>
              </a:rPr>
              <a:t>undertaken. The frequency of such meetings is to be determined by the Department but should not be less than once per month. </a:t>
            </a:r>
          </a:p>
          <a:p>
            <a:pPr eaLnBrk="1" hangingPunct="1">
              <a:lnSpc>
                <a:spcPct val="80000"/>
              </a:lnSpc>
            </a:pPr>
            <a:r>
              <a:rPr lang="en-GB" altLang="en-US" sz="900" dirty="0">
                <a:latin typeface="Arial" panose="020B0604020202020204" pitchFamily="34" charset="0"/>
              </a:rPr>
              <a:t>5.4.5 To request written work as appropriate and return such work with constructive feedback within an agreed period of time. </a:t>
            </a:r>
          </a:p>
          <a:p>
            <a:pPr eaLnBrk="1" hangingPunct="1">
              <a:lnSpc>
                <a:spcPct val="80000"/>
              </a:lnSpc>
            </a:pPr>
            <a:r>
              <a:rPr lang="en-GB" altLang="en-US" sz="900" dirty="0">
                <a:latin typeface="Arial" panose="020B0604020202020204" pitchFamily="34" charset="0"/>
              </a:rPr>
              <a:t>5.4.6 To provide guidance and assistance to the candidate regarding presentation or publication of the research both internally and externally. </a:t>
            </a:r>
          </a:p>
          <a:p>
            <a:pPr eaLnBrk="1" hangingPunct="1">
              <a:lnSpc>
                <a:spcPct val="80000"/>
              </a:lnSpc>
            </a:pPr>
            <a:r>
              <a:rPr lang="en-GB" altLang="en-US" sz="900" dirty="0">
                <a:latin typeface="Arial" panose="020B0604020202020204" pitchFamily="34" charset="0"/>
              </a:rPr>
              <a:t>5.4.7 If necessary, to warn the student, in writing, of inadequate progress or of any unsatisfactory standard of work. </a:t>
            </a:r>
          </a:p>
          <a:p>
            <a:pPr eaLnBrk="1" hangingPunct="1">
              <a:lnSpc>
                <a:spcPct val="80000"/>
              </a:lnSpc>
            </a:pPr>
            <a:r>
              <a:rPr lang="en-GB" altLang="en-US" sz="900" dirty="0">
                <a:latin typeface="Arial" panose="020B0604020202020204" pitchFamily="34" charset="0"/>
              </a:rPr>
              <a:t>5.4.8 To provide guidance on the writing and preparation of the thesis. This should include commenting on at least one draft. </a:t>
            </a:r>
          </a:p>
          <a:p>
            <a:pPr eaLnBrk="1" hangingPunct="1">
              <a:lnSpc>
                <a:spcPct val="80000"/>
              </a:lnSpc>
            </a:pPr>
            <a:r>
              <a:rPr lang="en-GB" altLang="en-US" sz="900" dirty="0">
                <a:latin typeface="Arial" panose="020B0604020202020204" pitchFamily="34" charset="0"/>
              </a:rPr>
              <a:t>5.4.9 To ensure that the student is prepared for the </a:t>
            </a:r>
            <a:r>
              <a:rPr lang="en-GB" altLang="en-US" sz="900" i="1" dirty="0">
                <a:latin typeface="Arial" panose="020B0604020202020204" pitchFamily="34" charset="0"/>
              </a:rPr>
              <a:t>viva </a:t>
            </a:r>
            <a:r>
              <a:rPr lang="en-GB" altLang="en-US" sz="900" dirty="0">
                <a:latin typeface="Arial" panose="020B0604020202020204" pitchFamily="34" charset="0"/>
              </a:rPr>
              <a:t>and understands its role in the overall examination process. </a:t>
            </a:r>
          </a:p>
          <a:p>
            <a:pPr eaLnBrk="1" hangingPunct="1">
              <a:lnSpc>
                <a:spcPct val="80000"/>
              </a:lnSpc>
            </a:pPr>
            <a:r>
              <a:rPr lang="en-GB" altLang="en-US" sz="900" dirty="0">
                <a:latin typeface="Arial" panose="020B0604020202020204" pitchFamily="34" charset="0"/>
              </a:rPr>
              <a:t>5.4.10 To advise the student subsequently of the implications of any recommendations from the examiners and assist in the preparation of any re-submission. </a:t>
            </a:r>
          </a:p>
          <a:p>
            <a:pPr eaLnBrk="1" hangingPunct="1">
              <a:lnSpc>
                <a:spcPct val="80000"/>
              </a:lnSpc>
            </a:pPr>
            <a:r>
              <a:rPr lang="en-GB" altLang="en-US" sz="900" dirty="0">
                <a:latin typeface="Arial" panose="020B0604020202020204" pitchFamily="34" charset="0"/>
              </a:rPr>
              <a:t>5.4.11 To encourage independent thought and investigation, and to ensure the student is clearly aware of the requirements, and appreciates what they are expected to achieve, in the course of their degree. </a:t>
            </a:r>
          </a:p>
          <a:p>
            <a:pPr eaLnBrk="1" hangingPunct="1">
              <a:lnSpc>
                <a:spcPct val="80000"/>
              </a:lnSpc>
            </a:pPr>
            <a:r>
              <a:rPr lang="en-GB" altLang="en-US" sz="900" dirty="0">
                <a:latin typeface="Arial" panose="020B0604020202020204" pitchFamily="34" charset="0"/>
              </a:rPr>
              <a:t>5.4.12 To assist the student after the completion of the research degree, in providing references or direction to postdoctoral opportunities.</a:t>
            </a:r>
          </a:p>
        </p:txBody>
      </p:sp>
    </p:spTree>
    <p:extLst>
      <p:ext uri="{BB962C8B-B14F-4D97-AF65-F5344CB8AC3E}">
        <p14:creationId xmlns:p14="http://schemas.microsoft.com/office/powerpoint/2010/main" val="2812260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469" indent="-284350">
              <a:spcBef>
                <a:spcPct val="30000"/>
              </a:spcBef>
              <a:defRPr sz="1200">
                <a:solidFill>
                  <a:schemeClr val="tx1"/>
                </a:solidFill>
                <a:latin typeface="Arial" panose="020B0604020202020204" pitchFamily="34" charset="0"/>
              </a:defRPr>
            </a:lvl2pPr>
            <a:lvl3pPr marL="1142139" indent="-227480">
              <a:spcBef>
                <a:spcPct val="30000"/>
              </a:spcBef>
              <a:defRPr sz="1200">
                <a:solidFill>
                  <a:schemeClr val="tx1"/>
                </a:solidFill>
                <a:latin typeface="Arial" panose="020B0604020202020204" pitchFamily="34" charset="0"/>
              </a:defRPr>
            </a:lvl3pPr>
            <a:lvl4pPr marL="1600258" indent="-227480">
              <a:spcBef>
                <a:spcPct val="30000"/>
              </a:spcBef>
              <a:defRPr sz="1200">
                <a:solidFill>
                  <a:schemeClr val="tx1"/>
                </a:solidFill>
                <a:latin typeface="Arial" panose="020B0604020202020204" pitchFamily="34" charset="0"/>
              </a:defRPr>
            </a:lvl4pPr>
            <a:lvl5pPr marL="2056797" indent="-227480">
              <a:spcBef>
                <a:spcPct val="30000"/>
              </a:spcBef>
              <a:defRPr sz="1200">
                <a:solidFill>
                  <a:schemeClr val="tx1"/>
                </a:solidFill>
                <a:latin typeface="Arial" panose="020B0604020202020204" pitchFamily="34" charset="0"/>
              </a:defRPr>
            </a:lvl5pPr>
            <a:lvl6pPr marL="2511757" indent="-227480" eaLnBrk="0" fontAlgn="base" hangingPunct="0">
              <a:spcBef>
                <a:spcPct val="30000"/>
              </a:spcBef>
              <a:spcAft>
                <a:spcPct val="0"/>
              </a:spcAft>
              <a:defRPr sz="1200">
                <a:solidFill>
                  <a:schemeClr val="tx1"/>
                </a:solidFill>
                <a:latin typeface="Arial" panose="020B0604020202020204" pitchFamily="34" charset="0"/>
              </a:defRPr>
            </a:lvl6pPr>
            <a:lvl7pPr marL="2966717" indent="-227480" eaLnBrk="0" fontAlgn="base" hangingPunct="0">
              <a:spcBef>
                <a:spcPct val="30000"/>
              </a:spcBef>
              <a:spcAft>
                <a:spcPct val="0"/>
              </a:spcAft>
              <a:defRPr sz="1200">
                <a:solidFill>
                  <a:schemeClr val="tx1"/>
                </a:solidFill>
                <a:latin typeface="Arial" panose="020B0604020202020204" pitchFamily="34" charset="0"/>
              </a:defRPr>
            </a:lvl7pPr>
            <a:lvl8pPr marL="3421676" indent="-227480" eaLnBrk="0" fontAlgn="base" hangingPunct="0">
              <a:spcBef>
                <a:spcPct val="30000"/>
              </a:spcBef>
              <a:spcAft>
                <a:spcPct val="0"/>
              </a:spcAft>
              <a:defRPr sz="1200">
                <a:solidFill>
                  <a:schemeClr val="tx1"/>
                </a:solidFill>
                <a:latin typeface="Arial" panose="020B0604020202020204" pitchFamily="34" charset="0"/>
              </a:defRPr>
            </a:lvl8pPr>
            <a:lvl9pPr marL="3876636" indent="-22748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836459-0F2B-4C8E-A00F-B8409598C076}" type="slidenum">
              <a:rPr lang="en-GB" altLang="en-US" smtClean="0"/>
              <a:pPr>
                <a:spcBef>
                  <a:spcPct val="0"/>
                </a:spcBef>
              </a:pPr>
              <a:t>6</a:t>
            </a:fld>
            <a:endParaRPr lang="en-GB" altLang="en-US"/>
          </a:p>
        </p:txBody>
      </p:sp>
      <p:sp>
        <p:nvSpPr>
          <p:cNvPr id="10243" name="Rectangle 2"/>
          <p:cNvSpPr>
            <a:spLocks noGrp="1" noRot="1" noChangeAspect="1" noChangeArrowheads="1" noTextEdit="1"/>
          </p:cNvSpPr>
          <p:nvPr>
            <p:ph type="sldImg"/>
          </p:nvPr>
        </p:nvSpPr>
        <p:spPr>
          <a:xfrm>
            <a:off x="896938" y="746125"/>
            <a:ext cx="4979987" cy="3735388"/>
          </a:xfrm>
          <a:ln/>
        </p:spPr>
      </p:sp>
      <p:sp>
        <p:nvSpPr>
          <p:cNvPr id="10244" name="Rectangle 3"/>
          <p:cNvSpPr>
            <a:spLocks noGrp="1" noChangeArrowheads="1"/>
          </p:cNvSpPr>
          <p:nvPr>
            <p:ph type="body" idx="1"/>
          </p:nvPr>
        </p:nvSpPr>
        <p:spPr>
          <a:noFill/>
        </p:spPr>
        <p:txBody>
          <a:bodyPr/>
          <a:lstStyle/>
          <a:p>
            <a:pPr eaLnBrk="1" hangingPunct="1"/>
            <a:r>
              <a:rPr lang="en-IE" altLang="en-US" b="1" dirty="0">
                <a:latin typeface="Arial" panose="020B0604020202020204" pitchFamily="34" charset="0"/>
              </a:rPr>
              <a:t>Nonie.  </a:t>
            </a:r>
            <a:r>
              <a:rPr lang="en-IE" altLang="en-US" b="0" dirty="0">
                <a:latin typeface="Arial" panose="020B0604020202020204" pitchFamily="34" charset="0"/>
              </a:rPr>
              <a:t>Let’s turn inwards.  What are the characteristics of the ideal student? </a:t>
            </a:r>
            <a:r>
              <a:rPr lang="en-IE" altLang="en-US" dirty="0">
                <a:latin typeface="Arial" panose="020B0604020202020204" pitchFamily="34" charset="0"/>
              </a:rPr>
              <a:t>Now in groups / pairs again, thinking from a supervisor’s perspective, build the ideal student</a:t>
            </a:r>
          </a:p>
          <a:p>
            <a:pPr eaLnBrk="1" hangingPunct="1"/>
            <a:r>
              <a:rPr lang="en-IE" altLang="en-US" dirty="0">
                <a:latin typeface="Arial" panose="020B0604020202020204" pitchFamily="34" charset="0"/>
              </a:rPr>
              <a:t> </a:t>
            </a:r>
          </a:p>
          <a:p>
            <a:pPr eaLnBrk="1" hangingPunct="1"/>
            <a:r>
              <a:rPr lang="en-IE" altLang="en-US" dirty="0">
                <a:latin typeface="Arial" panose="020B0604020202020204" pitchFamily="34" charset="0"/>
              </a:rPr>
              <a:t>What qualities would he or she have? </a:t>
            </a:r>
          </a:p>
          <a:p>
            <a:pPr eaLnBrk="1" hangingPunct="1"/>
            <a:r>
              <a:rPr lang="en-IE" altLang="en-US" dirty="0">
                <a:latin typeface="Arial" panose="020B0604020202020204" pitchFamily="34" charset="0"/>
              </a:rPr>
              <a:t>How would they come across?</a:t>
            </a:r>
          </a:p>
          <a:p>
            <a:pPr eaLnBrk="1" hangingPunct="1"/>
            <a:endParaRPr lang="en-IE" altLang="en-US" dirty="0">
              <a:latin typeface="Arial" panose="020B0604020202020204" pitchFamily="34" charset="0"/>
            </a:endParaRPr>
          </a:p>
          <a:p>
            <a:pPr eaLnBrk="1" hangingPunct="1"/>
            <a:r>
              <a:rPr lang="en-IE" altLang="en-US" dirty="0">
                <a:latin typeface="Arial" panose="020B0604020202020204" pitchFamily="34" charset="0"/>
              </a:rPr>
              <a:t>Nonie elicit feedback</a:t>
            </a:r>
          </a:p>
          <a:p>
            <a:pPr eaLnBrk="1" hangingPunct="1"/>
            <a:r>
              <a:rPr lang="en-IE" altLang="en-US" dirty="0">
                <a:latin typeface="Arial" panose="020B0604020202020204" pitchFamily="34" charset="0"/>
              </a:rPr>
              <a:t>Martin records feedback </a:t>
            </a: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13423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469" indent="-284350">
              <a:spcBef>
                <a:spcPct val="30000"/>
              </a:spcBef>
              <a:defRPr sz="1200">
                <a:solidFill>
                  <a:schemeClr val="tx1"/>
                </a:solidFill>
                <a:latin typeface="Arial" panose="020B0604020202020204" pitchFamily="34" charset="0"/>
              </a:defRPr>
            </a:lvl2pPr>
            <a:lvl3pPr marL="1142139" indent="-227480">
              <a:spcBef>
                <a:spcPct val="30000"/>
              </a:spcBef>
              <a:defRPr sz="1200">
                <a:solidFill>
                  <a:schemeClr val="tx1"/>
                </a:solidFill>
                <a:latin typeface="Arial" panose="020B0604020202020204" pitchFamily="34" charset="0"/>
              </a:defRPr>
            </a:lvl3pPr>
            <a:lvl4pPr marL="1600258" indent="-227480">
              <a:spcBef>
                <a:spcPct val="30000"/>
              </a:spcBef>
              <a:defRPr sz="1200">
                <a:solidFill>
                  <a:schemeClr val="tx1"/>
                </a:solidFill>
                <a:latin typeface="Arial" panose="020B0604020202020204" pitchFamily="34" charset="0"/>
              </a:defRPr>
            </a:lvl4pPr>
            <a:lvl5pPr marL="2056797" indent="-227480">
              <a:spcBef>
                <a:spcPct val="30000"/>
              </a:spcBef>
              <a:defRPr sz="1200">
                <a:solidFill>
                  <a:schemeClr val="tx1"/>
                </a:solidFill>
                <a:latin typeface="Arial" panose="020B0604020202020204" pitchFamily="34" charset="0"/>
              </a:defRPr>
            </a:lvl5pPr>
            <a:lvl6pPr marL="2511757" indent="-227480" eaLnBrk="0" fontAlgn="base" hangingPunct="0">
              <a:spcBef>
                <a:spcPct val="30000"/>
              </a:spcBef>
              <a:spcAft>
                <a:spcPct val="0"/>
              </a:spcAft>
              <a:defRPr sz="1200">
                <a:solidFill>
                  <a:schemeClr val="tx1"/>
                </a:solidFill>
                <a:latin typeface="Arial" panose="020B0604020202020204" pitchFamily="34" charset="0"/>
              </a:defRPr>
            </a:lvl6pPr>
            <a:lvl7pPr marL="2966717" indent="-227480" eaLnBrk="0" fontAlgn="base" hangingPunct="0">
              <a:spcBef>
                <a:spcPct val="30000"/>
              </a:spcBef>
              <a:spcAft>
                <a:spcPct val="0"/>
              </a:spcAft>
              <a:defRPr sz="1200">
                <a:solidFill>
                  <a:schemeClr val="tx1"/>
                </a:solidFill>
                <a:latin typeface="Arial" panose="020B0604020202020204" pitchFamily="34" charset="0"/>
              </a:defRPr>
            </a:lvl7pPr>
            <a:lvl8pPr marL="3421676" indent="-227480" eaLnBrk="0" fontAlgn="base" hangingPunct="0">
              <a:spcBef>
                <a:spcPct val="30000"/>
              </a:spcBef>
              <a:spcAft>
                <a:spcPct val="0"/>
              </a:spcAft>
              <a:defRPr sz="1200">
                <a:solidFill>
                  <a:schemeClr val="tx1"/>
                </a:solidFill>
                <a:latin typeface="Arial" panose="020B0604020202020204" pitchFamily="34" charset="0"/>
              </a:defRPr>
            </a:lvl8pPr>
            <a:lvl9pPr marL="3876636" indent="-22748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FBC133-B2AD-4C86-95EE-F2687CEA3CF2}" type="slidenum">
              <a:rPr lang="en-GB" altLang="en-US" smtClean="0"/>
              <a:pPr>
                <a:spcBef>
                  <a:spcPct val="0"/>
                </a:spcBef>
              </a:pPr>
              <a:t>7</a:t>
            </a:fld>
            <a:endParaRPr lang="en-GB" altLang="en-US"/>
          </a:p>
        </p:txBody>
      </p:sp>
      <p:sp>
        <p:nvSpPr>
          <p:cNvPr id="16387" name="Rectangle 2"/>
          <p:cNvSpPr>
            <a:spLocks noGrp="1" noRot="1" noChangeAspect="1" noChangeArrowheads="1" noTextEdit="1"/>
          </p:cNvSpPr>
          <p:nvPr>
            <p:ph type="sldImg"/>
          </p:nvPr>
        </p:nvSpPr>
        <p:spPr>
          <a:xfrm>
            <a:off x="896938" y="746125"/>
            <a:ext cx="4979987" cy="3735388"/>
          </a:xfrm>
          <a:ln/>
        </p:spPr>
      </p:sp>
      <p:sp>
        <p:nvSpPr>
          <p:cNvPr id="16388" name="Rectangle 3"/>
          <p:cNvSpPr>
            <a:spLocks noGrp="1" noChangeArrowheads="1"/>
          </p:cNvSpPr>
          <p:nvPr>
            <p:ph type="body" idx="1"/>
          </p:nvPr>
        </p:nvSpPr>
        <p:spPr>
          <a:noFill/>
        </p:spPr>
        <p:txBody>
          <a:bodyPr/>
          <a:lstStyle/>
          <a:p>
            <a:pPr eaLnBrk="1" hangingPunct="1"/>
            <a:r>
              <a:rPr lang="en-IE" altLang="en-US" b="1" dirty="0">
                <a:latin typeface="Arial" panose="020B0604020202020204" pitchFamily="34" charset="0"/>
              </a:rPr>
              <a:t>Nonie – </a:t>
            </a:r>
            <a:r>
              <a:rPr lang="en-IE" altLang="en-US" b="0" dirty="0">
                <a:latin typeface="Arial" panose="020B0604020202020204" pitchFamily="34" charset="0"/>
              </a:rPr>
              <a:t>this slide lists what the University says are formally your responsibilities</a:t>
            </a:r>
          </a:p>
          <a:p>
            <a:pPr eaLnBrk="1" hangingPunct="1"/>
            <a:r>
              <a:rPr lang="en-IE" altLang="en-US" b="0" dirty="0">
                <a:latin typeface="Arial" panose="020B0604020202020204" pitchFamily="34" charset="0"/>
              </a:rPr>
              <a:t>Trinity is unique in that you take full responsibility for your work submitted – you don’t need your supervisor’s permission to submit</a:t>
            </a:r>
          </a:p>
          <a:p>
            <a:pPr eaLnBrk="1" hangingPunct="1"/>
            <a:r>
              <a:rPr lang="en-IE" altLang="en-US" b="0" dirty="0">
                <a:latin typeface="Arial" panose="020B0604020202020204" pitchFamily="34" charset="0"/>
              </a:rPr>
              <a:t>Seek support early – don’t ignore and hope it goes away</a:t>
            </a:r>
            <a:endParaRPr lang="en-IE" altLang="en-US" b="1" dirty="0">
              <a:latin typeface="Arial" panose="020B0604020202020204" pitchFamily="34" charset="0"/>
            </a:endParaRPr>
          </a:p>
          <a:p>
            <a:pPr eaLnBrk="1" hangingPunct="1"/>
            <a:endParaRPr lang="en-IE" altLang="en-US" dirty="0">
              <a:latin typeface="Arial" panose="020B0604020202020204" pitchFamily="34" charset="0"/>
            </a:endParaRPr>
          </a:p>
          <a:p>
            <a:pPr eaLnBrk="1" hangingPunct="1"/>
            <a:r>
              <a:rPr lang="en-IE" altLang="en-US" dirty="0">
                <a:latin typeface="Arial" panose="020B0604020202020204" pitchFamily="34" charset="0"/>
              </a:rPr>
              <a:t>Student role ‘</a:t>
            </a:r>
            <a:r>
              <a:rPr lang="en-IE" altLang="en-US" dirty="0" err="1">
                <a:latin typeface="Arial" panose="020B0604020202020204" pitchFamily="34" charset="0"/>
              </a:rPr>
              <a:t>LimboLand</a:t>
            </a:r>
            <a:r>
              <a:rPr lang="en-IE" altLang="en-US" dirty="0">
                <a:latin typeface="Arial" panose="020B0604020202020204" pitchFamily="34" charset="0"/>
              </a:rPr>
              <a:t>’ – falls between undergrad student and staff member.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which set out, among other things, the very minimum level of supervision that supervisors should provide for their research postgraduates. This includes the supervisor being required to request regular written work and to return the work with constructive criticism. Importantly, these documents also set out the responsibilities of the research student themselves. </a:t>
            </a:r>
          </a:p>
          <a:p>
            <a:pPr eaLnBrk="1" hangingPunct="1"/>
            <a:endParaRPr lang="en-IE" altLang="en-US" dirty="0">
              <a:latin typeface="Arial" panose="020B0604020202020204" pitchFamily="34" charset="0"/>
            </a:endParaRPr>
          </a:p>
          <a:p>
            <a:pPr eaLnBrk="1" hangingPunct="1"/>
            <a:r>
              <a:rPr lang="en-IE" altLang="en-US" dirty="0">
                <a:latin typeface="Arial" panose="020B0604020202020204" pitchFamily="34" charset="0"/>
              </a:rPr>
              <a:t>Copy of the guidelines</a:t>
            </a:r>
          </a:p>
          <a:p>
            <a:pPr eaLnBrk="1" hangingPunct="1"/>
            <a:endParaRPr lang="en-IE"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(Calendar part II) 12 – 18 months</a:t>
            </a:r>
          </a:p>
          <a:p>
            <a:pPr eaLnBrk="1" hangingPunct="1"/>
            <a:endParaRPr lang="en-GB" altLang="en-US" b="1" dirty="0">
              <a:latin typeface="Arial" panose="020B0604020202020204" pitchFamily="34" charset="0"/>
            </a:endParaRPr>
          </a:p>
        </p:txBody>
      </p:sp>
    </p:spTree>
    <p:extLst>
      <p:ext uri="{BB962C8B-B14F-4D97-AF65-F5344CB8AC3E}">
        <p14:creationId xmlns:p14="http://schemas.microsoft.com/office/powerpoint/2010/main" val="423377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469" indent="-284350">
              <a:spcBef>
                <a:spcPct val="30000"/>
              </a:spcBef>
              <a:defRPr sz="1200">
                <a:solidFill>
                  <a:schemeClr val="tx1"/>
                </a:solidFill>
                <a:latin typeface="Arial" panose="020B0604020202020204" pitchFamily="34" charset="0"/>
              </a:defRPr>
            </a:lvl2pPr>
            <a:lvl3pPr marL="1142139" indent="-227480">
              <a:spcBef>
                <a:spcPct val="30000"/>
              </a:spcBef>
              <a:defRPr sz="1200">
                <a:solidFill>
                  <a:schemeClr val="tx1"/>
                </a:solidFill>
                <a:latin typeface="Arial" panose="020B0604020202020204" pitchFamily="34" charset="0"/>
              </a:defRPr>
            </a:lvl3pPr>
            <a:lvl4pPr marL="1600258" indent="-227480">
              <a:spcBef>
                <a:spcPct val="30000"/>
              </a:spcBef>
              <a:defRPr sz="1200">
                <a:solidFill>
                  <a:schemeClr val="tx1"/>
                </a:solidFill>
                <a:latin typeface="Arial" panose="020B0604020202020204" pitchFamily="34" charset="0"/>
              </a:defRPr>
            </a:lvl4pPr>
            <a:lvl5pPr marL="2056797" indent="-227480">
              <a:spcBef>
                <a:spcPct val="30000"/>
              </a:spcBef>
              <a:defRPr sz="1200">
                <a:solidFill>
                  <a:schemeClr val="tx1"/>
                </a:solidFill>
                <a:latin typeface="Arial" panose="020B0604020202020204" pitchFamily="34" charset="0"/>
              </a:defRPr>
            </a:lvl5pPr>
            <a:lvl6pPr marL="2511757" indent="-227480" eaLnBrk="0" fontAlgn="base" hangingPunct="0">
              <a:spcBef>
                <a:spcPct val="30000"/>
              </a:spcBef>
              <a:spcAft>
                <a:spcPct val="0"/>
              </a:spcAft>
              <a:defRPr sz="1200">
                <a:solidFill>
                  <a:schemeClr val="tx1"/>
                </a:solidFill>
                <a:latin typeface="Arial" panose="020B0604020202020204" pitchFamily="34" charset="0"/>
              </a:defRPr>
            </a:lvl6pPr>
            <a:lvl7pPr marL="2966717" indent="-227480" eaLnBrk="0" fontAlgn="base" hangingPunct="0">
              <a:spcBef>
                <a:spcPct val="30000"/>
              </a:spcBef>
              <a:spcAft>
                <a:spcPct val="0"/>
              </a:spcAft>
              <a:defRPr sz="1200">
                <a:solidFill>
                  <a:schemeClr val="tx1"/>
                </a:solidFill>
                <a:latin typeface="Arial" panose="020B0604020202020204" pitchFamily="34" charset="0"/>
              </a:defRPr>
            </a:lvl7pPr>
            <a:lvl8pPr marL="3421676" indent="-227480" eaLnBrk="0" fontAlgn="base" hangingPunct="0">
              <a:spcBef>
                <a:spcPct val="30000"/>
              </a:spcBef>
              <a:spcAft>
                <a:spcPct val="0"/>
              </a:spcAft>
              <a:defRPr sz="1200">
                <a:solidFill>
                  <a:schemeClr val="tx1"/>
                </a:solidFill>
                <a:latin typeface="Arial" panose="020B0604020202020204" pitchFamily="34" charset="0"/>
              </a:defRPr>
            </a:lvl8pPr>
            <a:lvl9pPr marL="3876636" indent="-22748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0AF05F-8391-4EB2-9D1E-B456227C1BCD}" type="slidenum">
              <a:rPr lang="en-GB" altLang="en-US" smtClean="0"/>
              <a:pPr>
                <a:spcBef>
                  <a:spcPct val="0"/>
                </a:spcBef>
              </a:pPr>
              <a:t>8</a:t>
            </a:fld>
            <a:endParaRPr lang="en-GB" altLang="en-US"/>
          </a:p>
        </p:txBody>
      </p:sp>
      <p:sp>
        <p:nvSpPr>
          <p:cNvPr id="18435" name="Rectangle 2"/>
          <p:cNvSpPr>
            <a:spLocks noGrp="1" noRot="1" noChangeAspect="1" noChangeArrowheads="1" noTextEdit="1"/>
          </p:cNvSpPr>
          <p:nvPr>
            <p:ph type="sldImg"/>
          </p:nvPr>
        </p:nvSpPr>
        <p:spPr>
          <a:xfrm>
            <a:off x="896938" y="746125"/>
            <a:ext cx="4979987" cy="3735388"/>
          </a:xfrm>
          <a:ln/>
        </p:spPr>
      </p:sp>
      <p:sp>
        <p:nvSpPr>
          <p:cNvPr id="18436" name="Rectangle 3"/>
          <p:cNvSpPr>
            <a:spLocks noGrp="1" noChangeArrowheads="1"/>
          </p:cNvSpPr>
          <p:nvPr>
            <p:ph type="body" idx="1"/>
          </p:nvPr>
        </p:nvSpPr>
        <p:spPr>
          <a:noFill/>
        </p:spPr>
        <p:txBody>
          <a:bodyPr/>
          <a:lstStyle/>
          <a:p>
            <a:pPr eaLnBrk="1" hangingPunct="1"/>
            <a:r>
              <a:rPr lang="en-IE" altLang="en-US" b="1" dirty="0">
                <a:latin typeface="Arial" panose="020B0604020202020204" pitchFamily="34" charset="0"/>
              </a:rPr>
              <a:t>Martin</a:t>
            </a:r>
            <a:endParaRPr lang="en-GB" altLang="en-US" b="1" dirty="0">
              <a:latin typeface="Arial" panose="020B0604020202020204" pitchFamily="34" charset="0"/>
            </a:endParaRPr>
          </a:p>
        </p:txBody>
      </p:sp>
    </p:spTree>
    <p:extLst>
      <p:ext uri="{BB962C8B-B14F-4D97-AF65-F5344CB8AC3E}">
        <p14:creationId xmlns:p14="http://schemas.microsoft.com/office/powerpoint/2010/main" val="382349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469" indent="-284350">
              <a:spcBef>
                <a:spcPct val="30000"/>
              </a:spcBef>
              <a:defRPr sz="1200">
                <a:solidFill>
                  <a:schemeClr val="tx1"/>
                </a:solidFill>
                <a:latin typeface="Arial" panose="020B0604020202020204" pitchFamily="34" charset="0"/>
              </a:defRPr>
            </a:lvl2pPr>
            <a:lvl3pPr marL="1142139" indent="-227480">
              <a:spcBef>
                <a:spcPct val="30000"/>
              </a:spcBef>
              <a:defRPr sz="1200">
                <a:solidFill>
                  <a:schemeClr val="tx1"/>
                </a:solidFill>
                <a:latin typeface="Arial" panose="020B0604020202020204" pitchFamily="34" charset="0"/>
              </a:defRPr>
            </a:lvl3pPr>
            <a:lvl4pPr marL="1600258" indent="-227480">
              <a:spcBef>
                <a:spcPct val="30000"/>
              </a:spcBef>
              <a:defRPr sz="1200">
                <a:solidFill>
                  <a:schemeClr val="tx1"/>
                </a:solidFill>
                <a:latin typeface="Arial" panose="020B0604020202020204" pitchFamily="34" charset="0"/>
              </a:defRPr>
            </a:lvl4pPr>
            <a:lvl5pPr marL="2056797" indent="-227480">
              <a:spcBef>
                <a:spcPct val="30000"/>
              </a:spcBef>
              <a:defRPr sz="1200">
                <a:solidFill>
                  <a:schemeClr val="tx1"/>
                </a:solidFill>
                <a:latin typeface="Arial" panose="020B0604020202020204" pitchFamily="34" charset="0"/>
              </a:defRPr>
            </a:lvl5pPr>
            <a:lvl6pPr marL="2511757" indent="-227480" eaLnBrk="0" fontAlgn="base" hangingPunct="0">
              <a:spcBef>
                <a:spcPct val="30000"/>
              </a:spcBef>
              <a:spcAft>
                <a:spcPct val="0"/>
              </a:spcAft>
              <a:defRPr sz="1200">
                <a:solidFill>
                  <a:schemeClr val="tx1"/>
                </a:solidFill>
                <a:latin typeface="Arial" panose="020B0604020202020204" pitchFamily="34" charset="0"/>
              </a:defRPr>
            </a:lvl6pPr>
            <a:lvl7pPr marL="2966717" indent="-227480" eaLnBrk="0" fontAlgn="base" hangingPunct="0">
              <a:spcBef>
                <a:spcPct val="30000"/>
              </a:spcBef>
              <a:spcAft>
                <a:spcPct val="0"/>
              </a:spcAft>
              <a:defRPr sz="1200">
                <a:solidFill>
                  <a:schemeClr val="tx1"/>
                </a:solidFill>
                <a:latin typeface="Arial" panose="020B0604020202020204" pitchFamily="34" charset="0"/>
              </a:defRPr>
            </a:lvl7pPr>
            <a:lvl8pPr marL="3421676" indent="-227480" eaLnBrk="0" fontAlgn="base" hangingPunct="0">
              <a:spcBef>
                <a:spcPct val="30000"/>
              </a:spcBef>
              <a:spcAft>
                <a:spcPct val="0"/>
              </a:spcAft>
              <a:defRPr sz="1200">
                <a:solidFill>
                  <a:schemeClr val="tx1"/>
                </a:solidFill>
                <a:latin typeface="Arial" panose="020B0604020202020204" pitchFamily="34" charset="0"/>
              </a:defRPr>
            </a:lvl8pPr>
            <a:lvl9pPr marL="3876636" indent="-22748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47A100-21E1-4672-96DD-410D826B73A2}" type="slidenum">
              <a:rPr lang="en-GB" altLang="en-US" smtClean="0"/>
              <a:pPr>
                <a:spcBef>
                  <a:spcPct val="0"/>
                </a:spcBef>
              </a:pPr>
              <a:t>9</a:t>
            </a:fld>
            <a:endParaRPr lang="en-GB" altLang="en-US"/>
          </a:p>
        </p:txBody>
      </p:sp>
      <p:sp>
        <p:nvSpPr>
          <p:cNvPr id="20483" name="Rectangle 2"/>
          <p:cNvSpPr>
            <a:spLocks noGrp="1" noRot="1" noChangeAspect="1" noChangeArrowheads="1" noTextEdit="1"/>
          </p:cNvSpPr>
          <p:nvPr>
            <p:ph type="sldImg"/>
          </p:nvPr>
        </p:nvSpPr>
        <p:spPr>
          <a:xfrm>
            <a:off x="896938" y="746125"/>
            <a:ext cx="4979987" cy="3735388"/>
          </a:xfrm>
          <a:ln/>
        </p:spPr>
      </p:sp>
      <p:sp>
        <p:nvSpPr>
          <p:cNvPr id="20484" name="Rectangle 3"/>
          <p:cNvSpPr>
            <a:spLocks noGrp="1" noChangeArrowheads="1"/>
          </p:cNvSpPr>
          <p:nvPr>
            <p:ph type="body" idx="1"/>
          </p:nvPr>
        </p:nvSpPr>
        <p:spPr>
          <a:noFill/>
        </p:spPr>
        <p:txBody>
          <a:bodyPr/>
          <a:lstStyle/>
          <a:p>
            <a:pPr eaLnBrk="1" hangingPunct="1"/>
            <a:r>
              <a:rPr lang="en-IE" altLang="en-US" b="1" dirty="0">
                <a:latin typeface="Arial" panose="020B0604020202020204" pitchFamily="34" charset="0"/>
              </a:rPr>
              <a:t>Nonie: </a:t>
            </a:r>
            <a:r>
              <a:rPr lang="en-IE" altLang="en-US" dirty="0">
                <a:latin typeface="Arial" panose="020B0604020202020204" pitchFamily="34" charset="0"/>
              </a:rPr>
              <a:t>We’ll now cover some practical things you can do to ensure you get the most out of the supervision process</a:t>
            </a:r>
            <a:endParaRPr lang="en-GB" altLang="en-US" dirty="0">
              <a:latin typeface="Arial" panose="020B0604020202020204" pitchFamily="34" charset="0"/>
            </a:endParaRPr>
          </a:p>
        </p:txBody>
      </p:sp>
    </p:spTree>
    <p:extLst>
      <p:ext uri="{BB962C8B-B14F-4D97-AF65-F5344CB8AC3E}">
        <p14:creationId xmlns:p14="http://schemas.microsoft.com/office/powerpoint/2010/main" val="2632319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 t="3974" r="3958" b="558"/>
          <a:stretch/>
        </p:blipFill>
        <p:spPr>
          <a:xfrm>
            <a:off x="0" y="0"/>
            <a:ext cx="9144000" cy="6858000"/>
          </a:xfrm>
          <a:prstGeom prst="rect">
            <a:avLst/>
          </a:prstGeom>
        </p:spPr>
      </p:pic>
      <p:sp>
        <p:nvSpPr>
          <p:cNvPr id="2" name="Title 1"/>
          <p:cNvSpPr>
            <a:spLocks noGrp="1"/>
          </p:cNvSpPr>
          <p:nvPr>
            <p:ph type="ctrTitle"/>
          </p:nvPr>
        </p:nvSpPr>
        <p:spPr>
          <a:xfrm>
            <a:off x="828674" y="3715200"/>
            <a:ext cx="7500939" cy="554850"/>
          </a:xfrm>
        </p:spPr>
        <p:txBody>
          <a:bodyPr/>
          <a:lstStyle>
            <a:lvl1pPr algn="l">
              <a:defRPr sz="26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828675" y="4289400"/>
            <a:ext cx="7500938" cy="361800"/>
          </a:xfrm>
        </p:spPr>
        <p:txBody>
          <a:bodyPr/>
          <a:lstStyle>
            <a:lvl1pPr marL="0" indent="0" algn="l">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675" y="525798"/>
            <a:ext cx="3020400" cy="807254"/>
          </a:xfrm>
          <a:prstGeom prst="rect">
            <a:avLst/>
          </a:prstGeom>
        </p:spPr>
      </p:pic>
      <p:sp>
        <p:nvSpPr>
          <p:cNvPr id="11" name="Text Placeholder 10"/>
          <p:cNvSpPr>
            <a:spLocks noGrp="1"/>
          </p:cNvSpPr>
          <p:nvPr>
            <p:ph type="body" sz="quarter" idx="10"/>
          </p:nvPr>
        </p:nvSpPr>
        <p:spPr>
          <a:xfrm>
            <a:off x="828675" y="5481750"/>
            <a:ext cx="4679325" cy="979374"/>
          </a:xfrm>
        </p:spPr>
        <p:txBody>
          <a:bodyPr/>
          <a:lstStyle>
            <a:lvl1pPr>
              <a:spcBef>
                <a:spcPts val="0"/>
              </a:spcBef>
              <a:defRPr sz="1400">
                <a:solidFill>
                  <a:schemeClr val="bg1"/>
                </a:solidFill>
              </a:defRPr>
            </a:lvl1pPr>
            <a:lvl2pPr marL="0" indent="0">
              <a:spcBef>
                <a:spcPts val="0"/>
              </a:spcBef>
              <a:buNone/>
              <a:defRPr sz="1400">
                <a:solidFill>
                  <a:schemeClr val="bg1"/>
                </a:solidFill>
              </a:defRPr>
            </a:lvl2pPr>
            <a:lvl3pPr marL="0" indent="0">
              <a:spcBef>
                <a:spcPts val="567"/>
              </a:spcBef>
              <a:buNone/>
              <a:defRPr sz="1400">
                <a:solidFill>
                  <a:schemeClr val="bg1"/>
                </a:solidFill>
              </a:defRPr>
            </a:lvl3pPr>
            <a:lvl4pPr>
              <a:spcBef>
                <a:spcPts val="0"/>
              </a:spcBef>
              <a:defRPr sz="1400">
                <a:solidFill>
                  <a:schemeClr val="bg1"/>
                </a:solidFill>
              </a:defRPr>
            </a:lvl4pPr>
            <a:lvl5pPr>
              <a:spcBef>
                <a:spcPts val="0"/>
              </a:spcBef>
              <a:defRPr sz="1400">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3327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C31D3D7-3EC7-49A5-8B39-96B3C92E0900}" type="slidenum">
              <a:rPr lang="en-GB"/>
              <a:pPr>
                <a:defRPr/>
              </a:pPr>
              <a:t>‹#›</a:t>
            </a:fld>
            <a:endParaRPr lang="en-GB"/>
          </a:p>
        </p:txBody>
      </p:sp>
    </p:spTree>
    <p:extLst>
      <p:ext uri="{BB962C8B-B14F-4D97-AF65-F5344CB8AC3E}">
        <p14:creationId xmlns:p14="http://schemas.microsoft.com/office/powerpoint/2010/main" val="204524622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52AA0AB-2958-432F-A8EC-E50C8F00C669}" type="slidenum">
              <a:rPr lang="en-GB"/>
              <a:pPr>
                <a:defRPr/>
              </a:pPr>
              <a:t>‹#›</a:t>
            </a:fld>
            <a:endParaRPr lang="en-GB"/>
          </a:p>
        </p:txBody>
      </p:sp>
    </p:spTree>
    <p:extLst>
      <p:ext uri="{BB962C8B-B14F-4D97-AF65-F5344CB8AC3E}">
        <p14:creationId xmlns:p14="http://schemas.microsoft.com/office/powerpoint/2010/main" val="139167176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828675" y="1881075"/>
            <a:ext cx="7500938" cy="404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5"/>
          <p:cNvSpPr>
            <a:spLocks noGrp="1"/>
          </p:cNvSpPr>
          <p:nvPr>
            <p:ph type="body" sz="quarter" idx="11"/>
          </p:nvPr>
        </p:nvSpPr>
        <p:spPr>
          <a:xfrm>
            <a:off x="828675" y="914400"/>
            <a:ext cx="7500938" cy="276225"/>
          </a:xfrm>
        </p:spPr>
        <p:txBody>
          <a:bodyPr/>
          <a:lstStyle>
            <a:lvl1pPr>
              <a:defRPr sz="20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57300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2 Column Content 20pt">
    <p:spTree>
      <p:nvGrpSpPr>
        <p:cNvPr id="1" name=""/>
        <p:cNvGrpSpPr/>
        <p:nvPr/>
      </p:nvGrpSpPr>
      <p:grpSpPr>
        <a:xfrm>
          <a:off x="0" y="0"/>
          <a:ext cx="0" cy="0"/>
          <a:chOff x="0" y="0"/>
          <a:chExt cx="0" cy="0"/>
        </a:xfrm>
      </p:grpSpPr>
      <p:sp>
        <p:nvSpPr>
          <p:cNvPr id="5" name="Rectangle 4"/>
          <p:cNvSpPr/>
          <p:nvPr userDrawn="1"/>
        </p:nvSpPr>
        <p:spPr>
          <a:xfrm>
            <a:off x="0" y="5819775"/>
            <a:ext cx="9144000" cy="1036637"/>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913" y="6046348"/>
            <a:ext cx="2060224" cy="550631"/>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8" name="Text Placeholder 5"/>
          <p:cNvSpPr>
            <a:spLocks noGrp="1"/>
          </p:cNvSpPr>
          <p:nvPr>
            <p:ph type="body" sz="quarter" idx="11"/>
          </p:nvPr>
        </p:nvSpPr>
        <p:spPr>
          <a:xfrm>
            <a:off x="828675" y="914400"/>
            <a:ext cx="7500938" cy="276225"/>
          </a:xfrm>
        </p:spPr>
        <p:txBody>
          <a:bodyPr/>
          <a:lstStyle>
            <a:lvl1pPr>
              <a:defRPr sz="2000" b="0">
                <a:solidFill>
                  <a:schemeClr val="tx1"/>
                </a:solidFill>
              </a:defRPr>
            </a:lvl1pPr>
          </a:lstStyle>
          <a:p>
            <a:pPr lvl="0"/>
            <a:r>
              <a:rPr lang="en-US"/>
              <a:t>Click to edit Master text styles</a:t>
            </a:r>
          </a:p>
        </p:txBody>
      </p:sp>
      <p:cxnSp>
        <p:nvCxnSpPr>
          <p:cNvPr id="6" name="Straight Connector 5"/>
          <p:cNvCxnSpPr/>
          <p:nvPr userDrawn="1"/>
        </p:nvCxnSpPr>
        <p:spPr>
          <a:xfrm>
            <a:off x="0" y="1438275"/>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828675" y="1881075"/>
            <a:ext cx="7500938" cy="404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0921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mp; 2 Column Content 20pt">
    <p:spTree>
      <p:nvGrpSpPr>
        <p:cNvPr id="1" name=""/>
        <p:cNvGrpSpPr/>
        <p:nvPr/>
      </p:nvGrpSpPr>
      <p:grpSpPr>
        <a:xfrm>
          <a:off x="0" y="0"/>
          <a:ext cx="0" cy="0"/>
          <a:chOff x="0" y="0"/>
          <a:chExt cx="0" cy="0"/>
        </a:xfrm>
      </p:grpSpPr>
      <p:sp>
        <p:nvSpPr>
          <p:cNvPr id="5" name="Rectangle 4"/>
          <p:cNvSpPr/>
          <p:nvPr userDrawn="1"/>
        </p:nvSpPr>
        <p:spPr>
          <a:xfrm>
            <a:off x="0" y="5819775"/>
            <a:ext cx="9144000" cy="1036637"/>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913" y="6046348"/>
            <a:ext cx="2060224" cy="550631"/>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828676" y="1881075"/>
            <a:ext cx="3933824" cy="3163365"/>
          </a:xfrm>
        </p:spPr>
        <p:txBody>
          <a:bodyPr/>
          <a:lstStyle>
            <a:lvl1pPr marL="276225" indent="-276225">
              <a:spcBef>
                <a:spcPts val="900"/>
              </a:spcBef>
              <a:buClr>
                <a:schemeClr val="tx2"/>
              </a:buClr>
              <a:buFont typeface="Arial" panose="020B0604020202020204" pitchFamily="34" charset="0"/>
              <a:buChar char="‒"/>
              <a:defRPr sz="1400" b="0"/>
            </a:lvl1pPr>
            <a:lvl2pPr marL="625475" indent="-233363">
              <a:buFont typeface="Arial" panose="020B0604020202020204" pitchFamily="34" charset="0"/>
              <a:buChar char="•"/>
              <a:defRPr sz="1400"/>
            </a:lvl2pPr>
            <a:lvl3pPr marL="912813" indent="-222250">
              <a:defRPr sz="1400"/>
            </a:lvl3pPr>
            <a:lvl4pPr marL="1128713" indent="-190500">
              <a:defRPr sz="1400"/>
            </a:lvl4pPr>
            <a:lvl5pPr marL="1439863" indent="-18573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p:cNvSpPr>
            <a:spLocks noGrp="1"/>
          </p:cNvSpPr>
          <p:nvPr>
            <p:ph type="body" sz="quarter" idx="11"/>
          </p:nvPr>
        </p:nvSpPr>
        <p:spPr>
          <a:xfrm>
            <a:off x="828675" y="914400"/>
            <a:ext cx="7500938" cy="276225"/>
          </a:xfrm>
        </p:spPr>
        <p:txBody>
          <a:bodyPr/>
          <a:lstStyle>
            <a:lvl1pPr>
              <a:defRPr sz="2000" b="0">
                <a:solidFill>
                  <a:schemeClr val="tx1"/>
                </a:solidFill>
              </a:defRPr>
            </a:lvl1pPr>
          </a:lstStyle>
          <a:p>
            <a:pPr lvl="0"/>
            <a:r>
              <a:rPr lang="en-US"/>
              <a:t>Click to edit Master text styles</a:t>
            </a:r>
          </a:p>
        </p:txBody>
      </p:sp>
      <p:cxnSp>
        <p:nvCxnSpPr>
          <p:cNvPr id="6" name="Straight Connector 5"/>
          <p:cNvCxnSpPr/>
          <p:nvPr userDrawn="1"/>
        </p:nvCxnSpPr>
        <p:spPr>
          <a:xfrm>
            <a:off x="0" y="1438275"/>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2"/>
          </p:nvPr>
        </p:nvSpPr>
        <p:spPr>
          <a:xfrm>
            <a:off x="4914901" y="1881075"/>
            <a:ext cx="3934800" cy="3163365"/>
          </a:xfrm>
        </p:spPr>
        <p:txBody>
          <a:bodyPr/>
          <a:lstStyle>
            <a:lvl1pPr marL="276225" indent="-276225">
              <a:spcBef>
                <a:spcPts val="900"/>
              </a:spcBef>
              <a:buClr>
                <a:schemeClr val="tx2"/>
              </a:buClr>
              <a:buFont typeface="Arial" panose="020B0604020202020204" pitchFamily="34" charset="0"/>
              <a:buChar char="‒"/>
              <a:defRPr sz="1400" b="0"/>
            </a:lvl1pPr>
            <a:lvl2pPr marL="625475" indent="-233363">
              <a:buFont typeface="Arial" panose="020B0604020202020204" pitchFamily="34" charset="0"/>
              <a:buChar char="•"/>
              <a:defRPr sz="1400"/>
            </a:lvl2pPr>
            <a:lvl3pPr marL="912813" indent="-222250">
              <a:defRPr sz="1400"/>
            </a:lvl3pPr>
            <a:lvl4pPr marL="1128713" indent="-190500">
              <a:defRPr sz="1400"/>
            </a:lvl4pPr>
            <a:lvl5pPr marL="1439863" indent="-18573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7191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4939200" y="1438275"/>
            <a:ext cx="4204800" cy="5076825"/>
          </a:xfr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828675" y="1905000"/>
            <a:ext cx="3819525" cy="3987688"/>
          </a:xfrm>
        </p:spPr>
        <p:txBody>
          <a:bodyPr/>
          <a:lstStyle>
            <a:lvl1pPr marL="238125" indent="-238125">
              <a:spcBef>
                <a:spcPts val="850"/>
              </a:spcBef>
              <a:buClr>
                <a:schemeClr val="tx2"/>
              </a:buClr>
              <a:buFont typeface="Calibri" panose="020F0502020204030204" pitchFamily="34" charset="0"/>
              <a:buChar char="–"/>
              <a:defRPr sz="1400" b="0"/>
            </a:lvl1pPr>
            <a:lvl2pPr marL="503238" indent="-207963">
              <a:spcBef>
                <a:spcPts val="0"/>
              </a:spcBef>
              <a:spcAft>
                <a:spcPts val="567"/>
              </a:spcAft>
              <a:defRPr sz="1400" b="0"/>
            </a:lvl2pPr>
            <a:lvl3pPr>
              <a:defRPr sz="1400" b="0"/>
            </a:lvl3pPr>
            <a:lvl4pPr>
              <a:defRPr sz="1400" b="0"/>
            </a:lvl4pPr>
            <a:lvl5pPr>
              <a:defRPr sz="1400" b="0"/>
            </a:lvl5pPr>
          </a:lstStyle>
          <a:p>
            <a:pPr lvl="0"/>
            <a:r>
              <a:rPr lang="en-US"/>
              <a:t>Click to edit Master text styles</a:t>
            </a:r>
          </a:p>
          <a:p>
            <a:pPr lvl="1"/>
            <a:r>
              <a:rPr lang="en-US"/>
              <a:t>Second level</a:t>
            </a:r>
          </a:p>
        </p:txBody>
      </p:sp>
      <p:sp>
        <p:nvSpPr>
          <p:cNvPr id="6" name="Text Placeholder 5"/>
          <p:cNvSpPr>
            <a:spLocks noGrp="1"/>
          </p:cNvSpPr>
          <p:nvPr>
            <p:ph type="body" sz="quarter" idx="11"/>
          </p:nvPr>
        </p:nvSpPr>
        <p:spPr>
          <a:xfrm>
            <a:off x="828675" y="914400"/>
            <a:ext cx="7500938" cy="276225"/>
          </a:xfrm>
        </p:spPr>
        <p:txBody>
          <a:bodyPr/>
          <a:lstStyle>
            <a:lvl1pPr>
              <a:defRPr sz="2000" b="0">
                <a:solidFill>
                  <a:schemeClr val="tx1"/>
                </a:solidFill>
              </a:defRPr>
            </a:lvl1pPr>
          </a:lstStyle>
          <a:p>
            <a:pPr lvl="0"/>
            <a:r>
              <a:rPr lang="en-US"/>
              <a:t>Click to edit Master text styles</a:t>
            </a:r>
          </a:p>
        </p:txBody>
      </p:sp>
      <p:sp>
        <p:nvSpPr>
          <p:cNvPr id="8" name="Rectangle 7"/>
          <p:cNvSpPr/>
          <p:nvPr userDrawn="1"/>
        </p:nvSpPr>
        <p:spPr>
          <a:xfrm>
            <a:off x="0" y="6498000"/>
            <a:ext cx="9144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a:t>Trinity College Dublin, </a:t>
            </a:r>
            <a:r>
              <a:rPr lang="en-GB" sz="1000"/>
              <a:t>The University of Dublin</a:t>
            </a:r>
          </a:p>
        </p:txBody>
      </p:sp>
      <p:cxnSp>
        <p:nvCxnSpPr>
          <p:cNvPr id="7" name="Straight Connector 6"/>
          <p:cNvCxnSpPr/>
          <p:nvPr userDrawn="1"/>
        </p:nvCxnSpPr>
        <p:spPr>
          <a:xfrm>
            <a:off x="0" y="1438275"/>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36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1438275"/>
            <a:ext cx="9144000" cy="5076825"/>
          </a:xfr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2" name="Title 1"/>
          <p:cNvSpPr>
            <a:spLocks noGrp="1"/>
          </p:cNvSpPr>
          <p:nvPr>
            <p:ph type="title"/>
          </p:nvPr>
        </p:nvSpPr>
        <p:spPr/>
        <p:txBody>
          <a:bodyPr/>
          <a:lstStyle/>
          <a:p>
            <a:r>
              <a:rPr lang="en-US"/>
              <a:t>Click to edit Master title style</a:t>
            </a:r>
            <a:endParaRPr lang="en-GB"/>
          </a:p>
        </p:txBody>
      </p:sp>
      <p:sp>
        <p:nvSpPr>
          <p:cNvPr id="6" name="Text Placeholder 5"/>
          <p:cNvSpPr>
            <a:spLocks noGrp="1"/>
          </p:cNvSpPr>
          <p:nvPr>
            <p:ph type="body" sz="quarter" idx="11"/>
          </p:nvPr>
        </p:nvSpPr>
        <p:spPr>
          <a:xfrm>
            <a:off x="828675" y="914400"/>
            <a:ext cx="7500938" cy="276225"/>
          </a:xfrm>
        </p:spPr>
        <p:txBody>
          <a:bodyPr/>
          <a:lstStyle>
            <a:lvl1pPr>
              <a:defRPr sz="2000" b="0">
                <a:solidFill>
                  <a:schemeClr val="tx1"/>
                </a:solidFill>
              </a:defRPr>
            </a:lvl1pPr>
          </a:lstStyle>
          <a:p>
            <a:pPr lvl="0"/>
            <a:r>
              <a:rPr lang="en-US"/>
              <a:t>Click to edit Master text styles</a:t>
            </a:r>
          </a:p>
        </p:txBody>
      </p:sp>
      <p:sp>
        <p:nvSpPr>
          <p:cNvPr id="8" name="Rectangle 7"/>
          <p:cNvSpPr/>
          <p:nvPr userDrawn="1"/>
        </p:nvSpPr>
        <p:spPr>
          <a:xfrm>
            <a:off x="0" y="6498000"/>
            <a:ext cx="9144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a:t>Trinity College Dublin, </a:t>
            </a:r>
            <a:r>
              <a:rPr lang="en-GB" sz="1000"/>
              <a:t>The University of Dublin</a:t>
            </a:r>
          </a:p>
        </p:txBody>
      </p:sp>
      <p:cxnSp>
        <p:nvCxnSpPr>
          <p:cNvPr id="7" name="Straight Connector 6"/>
          <p:cNvCxnSpPr/>
          <p:nvPr userDrawn="1"/>
        </p:nvCxnSpPr>
        <p:spPr>
          <a:xfrm>
            <a:off x="0" y="1438275"/>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617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 t="3974" r="3958" b="558"/>
          <a:stretch/>
        </p:blipFill>
        <p:spPr>
          <a:xfrm>
            <a:off x="0" y="0"/>
            <a:ext cx="9144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675" y="525798"/>
            <a:ext cx="3020400" cy="807254"/>
          </a:xfrm>
          <a:prstGeom prst="rect">
            <a:avLst/>
          </a:prstGeom>
        </p:spPr>
      </p:pic>
      <p:sp>
        <p:nvSpPr>
          <p:cNvPr id="2" name="Title 1"/>
          <p:cNvSpPr>
            <a:spLocks noGrp="1"/>
          </p:cNvSpPr>
          <p:nvPr>
            <p:ph type="ctrTitle"/>
          </p:nvPr>
        </p:nvSpPr>
        <p:spPr>
          <a:xfrm>
            <a:off x="828674" y="3715200"/>
            <a:ext cx="7500939" cy="554850"/>
          </a:xfrm>
        </p:spPr>
        <p:txBody>
          <a:bodyPr/>
          <a:lstStyle>
            <a:lvl1pPr algn="l">
              <a:defRPr sz="42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54778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57743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E"/>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9DC923-62E6-42F9-B653-8879C0229C35}" type="slidenum">
              <a:rPr lang="en-GB"/>
              <a:pPr>
                <a:defRPr/>
              </a:pPr>
              <a:t>‹#›</a:t>
            </a:fld>
            <a:endParaRPr lang="en-GB"/>
          </a:p>
        </p:txBody>
      </p:sp>
    </p:spTree>
    <p:extLst>
      <p:ext uri="{BB962C8B-B14F-4D97-AF65-F5344CB8AC3E}">
        <p14:creationId xmlns:p14="http://schemas.microsoft.com/office/powerpoint/2010/main" val="319512844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74" y="360000"/>
            <a:ext cx="7500939" cy="561600"/>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28675" y="1871551"/>
            <a:ext cx="7500938" cy="40968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Rectangle 10"/>
          <p:cNvSpPr/>
          <p:nvPr/>
        </p:nvSpPr>
        <p:spPr>
          <a:xfrm>
            <a:off x="0" y="6498000"/>
            <a:ext cx="9144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a:t>Trinity College Dublin, </a:t>
            </a:r>
            <a:r>
              <a:rPr lang="en-GB" sz="1000"/>
              <a:t>The University of Dublin</a:t>
            </a:r>
          </a:p>
        </p:txBody>
      </p:sp>
      <p:cxnSp>
        <p:nvCxnSpPr>
          <p:cNvPr id="6" name="Straight Connector 5"/>
          <p:cNvCxnSpPr/>
          <p:nvPr/>
        </p:nvCxnSpPr>
        <p:spPr>
          <a:xfrm>
            <a:off x="0" y="1438275"/>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0" r:id="rId3"/>
    <p:sldLayoutId id="2147483661" r:id="rId4"/>
    <p:sldLayoutId id="2147483657" r:id="rId5"/>
    <p:sldLayoutId id="2147483658" r:id="rId6"/>
    <p:sldLayoutId id="2147483659" r:id="rId7"/>
    <p:sldLayoutId id="2147483654" r:id="rId8"/>
    <p:sldLayoutId id="2147483662" r:id="rId9"/>
    <p:sldLayoutId id="2147483663" r:id="rId10"/>
    <p:sldLayoutId id="2147483664" r:id="rId11"/>
  </p:sldLayoutIdLst>
  <p:txStyles>
    <p:titleStyle>
      <a:lvl1pPr algn="l" defTabSz="914400" rtl="0" eaLnBrk="1" latinLnBrk="0" hangingPunct="1">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mailto:postgrad.support@tcd.i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www.tcd.ie/graduatestudies/students/research/supervis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hyperlink" Target="https://www.tcd.ie/graduatestudies/students/research/supervisio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www.tcdsu.org/"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hyperlink" Target="http://www.tcd.ie/student-learning.tcd.ie" TargetMode="External"/><Relationship Id="rId4" Type="http://schemas.openxmlformats.org/officeDocument/2006/relationships/hyperlink" Target="http://www.tcd.ie/Student_Counsellin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tcd.ie/graduatestudies/assets/pdf/research-handbook-21.pdf"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hyperlink" Target="https://ebookcentral.proquest.com/lib/trinitycollege/reader.action?docID=4182305"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hyperlink" Target="mailto:postgrad.support@tcd.ie" TargetMode="External"/><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7.png"/><Relationship Id="rId4" Type="http://schemas.openxmlformats.org/officeDocument/2006/relationships/hyperlink" Target="https://www.tcd.ie/seniortutor/students/postgraduate/" TargetMode="External"/><Relationship Id="rId9"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super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4186"/>
            <a:ext cx="9144000" cy="673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ctrTitle"/>
          </p:nvPr>
        </p:nvSpPr>
        <p:spPr>
          <a:xfrm>
            <a:off x="-284086" y="0"/>
            <a:ext cx="9067800" cy="1447800"/>
          </a:xfrm>
        </p:spPr>
        <p:txBody>
          <a:bodyPr/>
          <a:lstStyle/>
          <a:p>
            <a:pPr algn="l" eaLnBrk="1" hangingPunct="1"/>
            <a:r>
              <a:rPr lang="en-IE" altLang="en-US" sz="3200" dirty="0">
                <a:solidFill>
                  <a:srgbClr val="A67851"/>
                </a:solidFill>
                <a:latin typeface="Helvetica" panose="020B0604020202020204" pitchFamily="34" charset="0"/>
              </a:rPr>
              <a:t>    </a:t>
            </a:r>
            <a:r>
              <a:rPr lang="en-IE" altLang="en-US" sz="3600" b="1" dirty="0">
                <a:solidFill>
                  <a:srgbClr val="A67851"/>
                </a:solidFill>
                <a:latin typeface="Helvetica" panose="020B0604020202020204" pitchFamily="34" charset="0"/>
              </a:rPr>
              <a:t>The Supervisor-Student Relationship</a:t>
            </a:r>
            <a:endParaRPr lang="en-GB" altLang="en-US" sz="3600" b="1" dirty="0">
              <a:solidFill>
                <a:srgbClr val="A67851"/>
              </a:solidFill>
              <a:latin typeface="Helvetica" panose="020B0604020202020204" pitchFamily="34" charset="0"/>
            </a:endParaRPr>
          </a:p>
        </p:txBody>
      </p:sp>
      <p:sp>
        <p:nvSpPr>
          <p:cNvPr id="4100" name="Rectangle 3"/>
          <p:cNvSpPr>
            <a:spLocks noGrp="1" noChangeArrowheads="1"/>
          </p:cNvSpPr>
          <p:nvPr>
            <p:ph type="subTitle" idx="1"/>
          </p:nvPr>
        </p:nvSpPr>
        <p:spPr>
          <a:xfrm>
            <a:off x="202341" y="4839446"/>
            <a:ext cx="5679814" cy="1940511"/>
          </a:xfrm>
          <a:noFill/>
        </p:spPr>
        <p:txBody>
          <a:bodyPr wrap="none"/>
          <a:lstStyle/>
          <a:p>
            <a:pPr algn="l" eaLnBrk="1" hangingPunct="1"/>
            <a:endParaRPr lang="en-GB" altLang="en-US" sz="2400" b="1" dirty="0">
              <a:latin typeface="Helvetica" panose="020B0604020202020204" pitchFamily="34" charset="0"/>
            </a:endParaRPr>
          </a:p>
          <a:p>
            <a:pPr algn="l" eaLnBrk="1" hangingPunct="1"/>
            <a:r>
              <a:rPr lang="en-GB" altLang="en-US" dirty="0">
                <a:latin typeface="Helvetica" panose="020B0604020202020204" pitchFamily="34" charset="0"/>
              </a:rPr>
              <a:t>                  </a:t>
            </a:r>
            <a:r>
              <a:rPr lang="en-GB" altLang="en-US" dirty="0">
                <a:latin typeface="Helvetica" panose="020B0604020202020204" pitchFamily="34" charset="0"/>
                <a:hlinkClick r:id="rId4"/>
              </a:rPr>
              <a:t>postgrad.support@tcd.ie</a:t>
            </a:r>
            <a:endParaRPr lang="en-GB" altLang="en-US" dirty="0">
              <a:latin typeface="Helvetica" panose="020B0604020202020204" pitchFamily="34" charset="0"/>
            </a:endParaRPr>
          </a:p>
          <a:p>
            <a:pPr algn="l" eaLnBrk="1" hangingPunct="1"/>
            <a:r>
              <a:rPr lang="en-GB" altLang="en-US" b="1" dirty="0">
                <a:latin typeface="Helvetica" panose="020B0604020202020204" pitchFamily="34" charset="0"/>
              </a:rPr>
              <a:t>	</a:t>
            </a:r>
            <a:r>
              <a:rPr lang="en-GB" altLang="en-US" dirty="0">
                <a:latin typeface="Helvetica" panose="020B0604020202020204" pitchFamily="34" charset="0"/>
              </a:rPr>
              <a:t>     @TCDPGAdvisory</a:t>
            </a:r>
            <a:endParaRPr lang="en-GB" altLang="en-US" b="1" dirty="0">
              <a:latin typeface="Helvetica" panose="020B0604020202020204" pitchFamily="34" charset="0"/>
            </a:endParaRPr>
          </a:p>
        </p:txBody>
      </p:sp>
      <p:pic>
        <p:nvPicPr>
          <p:cNvPr id="5" name="Graphic 4" descr="Email with solid fill">
            <a:extLst>
              <a:ext uri="{FF2B5EF4-FFF2-40B4-BE49-F238E27FC236}">
                <a16:creationId xmlns:a16="http://schemas.microsoft.com/office/drawing/2014/main" id="{2E2E4F6D-176E-4049-A91B-32A40C6741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7148" y="5175433"/>
            <a:ext cx="564807" cy="564807"/>
          </a:xfrm>
          <a:prstGeom prst="rect">
            <a:avLst/>
          </a:prstGeom>
        </p:spPr>
      </p:pic>
      <p:pic>
        <p:nvPicPr>
          <p:cNvPr id="7" name="Picture 6" descr="See the source image">
            <a:extLst>
              <a:ext uri="{FF2B5EF4-FFF2-40B4-BE49-F238E27FC236}">
                <a16:creationId xmlns:a16="http://schemas.microsoft.com/office/drawing/2014/main" id="{F9CFCEA2-9CA5-4C99-8538-1D4C1B51F82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676" y="5745650"/>
            <a:ext cx="741750" cy="5563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3F3D365-A742-4FDA-8104-3BBC3CDC540B}"/>
              </a:ext>
            </a:extLst>
          </p:cNvPr>
          <p:cNvSpPr txBox="1"/>
          <p:nvPr/>
        </p:nvSpPr>
        <p:spPr>
          <a:xfrm>
            <a:off x="6969435" y="5823752"/>
            <a:ext cx="2991775" cy="400110"/>
          </a:xfrm>
          <a:prstGeom prst="rect">
            <a:avLst/>
          </a:prstGeom>
          <a:noFill/>
        </p:spPr>
        <p:txBody>
          <a:bodyPr wrap="square" rtlCol="0">
            <a:spAutoFit/>
          </a:bodyPr>
          <a:lstStyle/>
          <a:p>
            <a:r>
              <a:rPr lang="en-IE" sz="2000" b="1" dirty="0">
                <a:latin typeface="Helvetica" panose="020B0604020202020204" pitchFamily="34" charset="0"/>
                <a:cs typeface="Helvetica" panose="020B0604020202020204" pitchFamily="34" charset="0"/>
              </a:rPr>
              <a:t>#TCDPostgrads</a:t>
            </a:r>
          </a:p>
        </p:txBody>
      </p:sp>
      <p:sp>
        <p:nvSpPr>
          <p:cNvPr id="3" name="TextBox 2">
            <a:extLst>
              <a:ext uri="{FF2B5EF4-FFF2-40B4-BE49-F238E27FC236}">
                <a16:creationId xmlns:a16="http://schemas.microsoft.com/office/drawing/2014/main" id="{2AF824AA-4D0D-4C1E-9183-79F29C4B9323}"/>
              </a:ext>
            </a:extLst>
          </p:cNvPr>
          <p:cNvSpPr txBox="1"/>
          <p:nvPr/>
        </p:nvSpPr>
        <p:spPr>
          <a:xfrm>
            <a:off x="202341" y="1531312"/>
            <a:ext cx="4154750" cy="692497"/>
          </a:xfrm>
          <a:prstGeom prst="rect">
            <a:avLst/>
          </a:prstGeom>
          <a:noFill/>
        </p:spPr>
        <p:txBody>
          <a:bodyPr wrap="square" rtlCol="0">
            <a:spAutoFit/>
          </a:bodyPr>
          <a:lstStyle/>
          <a:p>
            <a:pPr algn="l" eaLnBrk="1" hangingPunct="1"/>
            <a:r>
              <a:rPr lang="en-IE" altLang="en-US" sz="2000" b="1" dirty="0">
                <a:latin typeface="Helvetica" panose="020B0604020202020204" pitchFamily="34" charset="0"/>
              </a:rPr>
              <a:t>Postgraduate Advisory Service</a:t>
            </a:r>
          </a:p>
          <a:p>
            <a:pPr algn="l" eaLnBrk="1" hangingPunct="1"/>
            <a:r>
              <a:rPr lang="en-IE" altLang="en-US" sz="1900" b="1" dirty="0">
                <a:latin typeface="Helvetica" panose="020B0604020202020204" pitchFamily="34" charset="0"/>
              </a:rPr>
              <a:t>Martin McAndrew (he/him)</a:t>
            </a:r>
            <a:endParaRPr lang="en-IE" dirty="0"/>
          </a:p>
        </p:txBody>
      </p:sp>
    </p:spTree>
    <p:extLst>
      <p:ext uri="{BB962C8B-B14F-4D97-AF65-F5344CB8AC3E}">
        <p14:creationId xmlns:p14="http://schemas.microsoft.com/office/powerpoint/2010/main" val="4152518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6077" y="363985"/>
            <a:ext cx="8458200" cy="769568"/>
          </a:xfrm>
        </p:spPr>
        <p:txBody>
          <a:bodyPr/>
          <a:lstStyle/>
          <a:p>
            <a:pPr algn="l" eaLnBrk="1" hangingPunct="1"/>
            <a:r>
              <a:rPr lang="en-IE" altLang="en-US" sz="4000" dirty="0">
                <a:solidFill>
                  <a:srgbClr val="A67851"/>
                </a:solidFill>
              </a:rPr>
              <a:t>Change your perspective</a:t>
            </a:r>
            <a:endParaRPr lang="en-GB" altLang="en-US" sz="4000" dirty="0">
              <a:solidFill>
                <a:srgbClr val="A67851"/>
              </a:solidFill>
            </a:endParaRPr>
          </a:p>
        </p:txBody>
      </p:sp>
      <p:sp>
        <p:nvSpPr>
          <p:cNvPr id="21507" name="Rectangle 3"/>
          <p:cNvSpPr>
            <a:spLocks noGrp="1" noChangeArrowheads="1"/>
          </p:cNvSpPr>
          <p:nvPr>
            <p:ph type="body" idx="1"/>
          </p:nvPr>
        </p:nvSpPr>
        <p:spPr>
          <a:xfrm>
            <a:off x="227120" y="1803077"/>
            <a:ext cx="7239000" cy="2697904"/>
          </a:xfrm>
        </p:spPr>
        <p:txBody>
          <a:bodyPr/>
          <a:lstStyle/>
          <a:p>
            <a:pPr eaLnBrk="1" hangingPunct="1">
              <a:buFontTx/>
              <a:buNone/>
            </a:pPr>
            <a:r>
              <a:rPr lang="en-IE" altLang="en-US" sz="2800" dirty="0"/>
              <a:t>Supervisor as a hired consultant:</a:t>
            </a:r>
          </a:p>
          <a:p>
            <a:pPr marL="457200" indent="-457200" eaLnBrk="1" hangingPunct="1">
              <a:buFont typeface="Arial" panose="020B0604020202020204" pitchFamily="34" charset="0"/>
              <a:buChar char="•"/>
            </a:pPr>
            <a:r>
              <a:rPr lang="en-IE" altLang="en-US" sz="2800" dirty="0"/>
              <a:t>Paid to guide you and answer your queries</a:t>
            </a:r>
          </a:p>
          <a:p>
            <a:pPr marL="457200" indent="-457200" eaLnBrk="1" hangingPunct="1">
              <a:buFont typeface="Arial" panose="020B0604020202020204" pitchFamily="34" charset="0"/>
              <a:buChar char="•"/>
            </a:pPr>
            <a:r>
              <a:rPr lang="en-IE" altLang="en-US" sz="2800" dirty="0"/>
              <a:t>Use their expertise</a:t>
            </a:r>
          </a:p>
          <a:p>
            <a:pPr marL="457200" indent="-457200" eaLnBrk="1" hangingPunct="1">
              <a:buFont typeface="Arial" panose="020B0604020202020204" pitchFamily="34" charset="0"/>
              <a:buChar char="•"/>
            </a:pPr>
            <a:r>
              <a:rPr lang="en-IE" altLang="en-US" sz="2800" dirty="0"/>
              <a:t>Make the most of their time</a:t>
            </a:r>
          </a:p>
          <a:p>
            <a:pPr marL="457200" indent="-457200" eaLnBrk="1" hangingPunct="1">
              <a:buFont typeface="Arial" panose="020B0604020202020204" pitchFamily="34" charset="0"/>
              <a:buChar char="•"/>
            </a:pPr>
            <a:r>
              <a:rPr lang="en-IE" altLang="en-US" sz="2800" dirty="0"/>
              <a:t>Ask the right questions!</a:t>
            </a:r>
          </a:p>
          <a:p>
            <a:pPr eaLnBrk="1" hangingPunct="1">
              <a:buFontTx/>
              <a:buNone/>
            </a:pPr>
            <a:endParaRPr lang="en-IE" altLang="en-US" sz="2800" dirty="0"/>
          </a:p>
          <a:p>
            <a:pPr eaLnBrk="1" hangingPunct="1">
              <a:buFontTx/>
              <a:buNone/>
            </a:pPr>
            <a:r>
              <a:rPr lang="en-IE" altLang="en-US" sz="2800" dirty="0"/>
              <a:t>The supervisor is not the expert on your topic!</a:t>
            </a:r>
            <a:endParaRPr lang="en-GB" altLang="en-US" sz="2800" dirty="0"/>
          </a:p>
        </p:txBody>
      </p:sp>
    </p:spTree>
    <p:extLst>
      <p:ext uri="{BB962C8B-B14F-4D97-AF65-F5344CB8AC3E}">
        <p14:creationId xmlns:p14="http://schemas.microsoft.com/office/powerpoint/2010/main" val="1801720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6" end="6"/>
                                            </p:txEl>
                                          </p:spTgt>
                                        </p:tgtEl>
                                        <p:attrNameLst>
                                          <p:attrName>style.visibility</p:attrName>
                                        </p:attrNameLst>
                                      </p:cBhvr>
                                      <p:to>
                                        <p:strVal val="visible"/>
                                      </p:to>
                                    </p:set>
                                    <p:animEffect transition="in" filter="fade">
                                      <p:cBhvr>
                                        <p:cTn id="7"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16973" y="155864"/>
            <a:ext cx="8229600" cy="1143000"/>
          </a:xfrm>
        </p:spPr>
        <p:txBody>
          <a:bodyPr/>
          <a:lstStyle/>
          <a:p>
            <a:pPr algn="l" eaLnBrk="1" hangingPunct="1"/>
            <a:r>
              <a:rPr lang="en-IE" altLang="en-US" sz="4000" dirty="0">
                <a:solidFill>
                  <a:srgbClr val="A67851"/>
                </a:solidFill>
              </a:rPr>
              <a:t>Be Proactive</a:t>
            </a:r>
            <a:endParaRPr lang="en-GB" altLang="en-US" sz="4000" dirty="0">
              <a:solidFill>
                <a:srgbClr val="A67851"/>
              </a:solidFill>
            </a:endParaRPr>
          </a:p>
        </p:txBody>
      </p:sp>
      <p:sp>
        <p:nvSpPr>
          <p:cNvPr id="5" name="Rectangle 4">
            <a:extLst>
              <a:ext uri="{FF2B5EF4-FFF2-40B4-BE49-F238E27FC236}">
                <a16:creationId xmlns:a16="http://schemas.microsoft.com/office/drawing/2014/main" id="{A441A76E-E952-4E3B-83E8-84DF45DA6E89}"/>
              </a:ext>
            </a:extLst>
          </p:cNvPr>
          <p:cNvSpPr/>
          <p:nvPr/>
        </p:nvSpPr>
        <p:spPr>
          <a:xfrm>
            <a:off x="482331" y="1686253"/>
            <a:ext cx="4187323" cy="4626708"/>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609600" indent="-609600">
              <a:spcBef>
                <a:spcPct val="0"/>
              </a:spcBef>
              <a:buFontTx/>
              <a:buAutoNum type="arabicPeriod"/>
            </a:pPr>
            <a:r>
              <a:rPr lang="en-US" altLang="en-US" sz="2200" dirty="0"/>
              <a:t>Find out what to expect </a:t>
            </a:r>
            <a:r>
              <a:rPr lang="en-IE" altLang="en-US" sz="2200" dirty="0">
                <a:solidFill>
                  <a:srgbClr val="50A3A3"/>
                </a:solidFill>
              </a:rPr>
              <a:t>from them </a:t>
            </a:r>
            <a:r>
              <a:rPr lang="en-IE" altLang="en-US" sz="2200" dirty="0">
                <a:solidFill>
                  <a:schemeClr val="tx1"/>
                </a:solidFill>
              </a:rPr>
              <a:t>(different styles)</a:t>
            </a:r>
          </a:p>
          <a:p>
            <a:pPr marL="609600" indent="-609600">
              <a:spcBef>
                <a:spcPct val="0"/>
              </a:spcBef>
              <a:buFontTx/>
              <a:buAutoNum type="arabicPeriod"/>
            </a:pPr>
            <a:endParaRPr lang="en-US" altLang="en-US" sz="2200" dirty="0"/>
          </a:p>
          <a:p>
            <a:pPr marL="609600" indent="-609600">
              <a:spcBef>
                <a:spcPct val="0"/>
              </a:spcBef>
              <a:buFontTx/>
              <a:buAutoNum type="arabicPeriod"/>
            </a:pPr>
            <a:r>
              <a:rPr lang="en-US" altLang="en-US" sz="2200" dirty="0"/>
              <a:t>Find out what is expected </a:t>
            </a:r>
            <a:r>
              <a:rPr lang="en-IE" altLang="en-US" sz="2200" dirty="0">
                <a:solidFill>
                  <a:srgbClr val="50A3A3"/>
                </a:solidFill>
              </a:rPr>
              <a:t>of you</a:t>
            </a:r>
            <a:endParaRPr lang="en-US" altLang="en-US" sz="2200" dirty="0"/>
          </a:p>
          <a:p>
            <a:pPr marL="609600" indent="-609600" eaLnBrk="1" hangingPunct="1">
              <a:spcBef>
                <a:spcPct val="0"/>
              </a:spcBef>
              <a:buFontTx/>
              <a:buAutoNum type="arabicPeriod"/>
            </a:pPr>
            <a:endParaRPr lang="en-US" altLang="en-US" sz="2200" dirty="0"/>
          </a:p>
          <a:p>
            <a:pPr marL="609600" indent="-609600">
              <a:spcBef>
                <a:spcPct val="0"/>
              </a:spcBef>
              <a:buFontTx/>
              <a:buAutoNum type="arabicPeriod"/>
            </a:pPr>
            <a:r>
              <a:rPr lang="en-US" altLang="en-US" sz="2200" dirty="0" err="1"/>
              <a:t>Organise</a:t>
            </a:r>
            <a:r>
              <a:rPr lang="en-US" altLang="en-US" sz="2200" dirty="0"/>
              <a:t> and agree </a:t>
            </a:r>
            <a:r>
              <a:rPr lang="en-US" altLang="en-US" sz="2200" dirty="0">
                <a:solidFill>
                  <a:srgbClr val="50A3A3"/>
                </a:solidFill>
              </a:rPr>
              <a:t>process, timelines, diaries</a:t>
            </a:r>
          </a:p>
          <a:p>
            <a:pPr marL="609600" indent="-609600">
              <a:spcBef>
                <a:spcPct val="0"/>
              </a:spcBef>
              <a:buFontTx/>
              <a:buAutoNum type="arabicPeriod"/>
            </a:pPr>
            <a:endParaRPr lang="en-US" altLang="en-US" sz="2200" dirty="0">
              <a:solidFill>
                <a:srgbClr val="50A3A3"/>
              </a:solidFill>
            </a:endParaRPr>
          </a:p>
          <a:p>
            <a:pPr marL="609600" indent="-609600" eaLnBrk="1" hangingPunct="1">
              <a:spcBef>
                <a:spcPct val="0"/>
              </a:spcBef>
              <a:buFontTx/>
              <a:buAutoNum type="arabicPeriod"/>
            </a:pPr>
            <a:r>
              <a:rPr lang="en-IE" altLang="en-US" sz="2200" dirty="0"/>
              <a:t>Tackle concerns </a:t>
            </a:r>
            <a:r>
              <a:rPr lang="en-IE" altLang="en-US" sz="2200" dirty="0">
                <a:solidFill>
                  <a:srgbClr val="50A3A3"/>
                </a:solidFill>
              </a:rPr>
              <a:t>early on</a:t>
            </a:r>
            <a:br>
              <a:rPr lang="en-IE" altLang="en-US" sz="2200" dirty="0">
                <a:solidFill>
                  <a:srgbClr val="50A3A3"/>
                </a:solidFill>
              </a:rPr>
            </a:br>
            <a:endParaRPr lang="en-IE" altLang="en-US" sz="2200" dirty="0">
              <a:solidFill>
                <a:srgbClr val="50A3A3"/>
              </a:solidFill>
            </a:endParaRPr>
          </a:p>
          <a:p>
            <a:pPr marL="609600" indent="-609600" eaLnBrk="1" hangingPunct="1">
              <a:spcBef>
                <a:spcPct val="0"/>
              </a:spcBef>
              <a:buFontTx/>
              <a:buAutoNum type="arabicPeriod"/>
            </a:pPr>
            <a:r>
              <a:rPr lang="en-IE" altLang="en-US" sz="2200" dirty="0">
                <a:solidFill>
                  <a:srgbClr val="50A3A3"/>
                </a:solidFill>
              </a:rPr>
              <a:t>Take the initiative</a:t>
            </a:r>
          </a:p>
          <a:p>
            <a:pPr algn="ctr"/>
            <a:endParaRPr lang="en-IE" dirty="0"/>
          </a:p>
        </p:txBody>
      </p:sp>
      <p:pic>
        <p:nvPicPr>
          <p:cNvPr id="2050" name="Picture 2" descr="Proactive vs. Reactive: How Savvy Use of Analytics Helps Contact Centers  Navigate and Adapt to Uncertainty | NICE">
            <a:extLst>
              <a:ext uri="{FF2B5EF4-FFF2-40B4-BE49-F238E27FC236}">
                <a16:creationId xmlns:a16="http://schemas.microsoft.com/office/drawing/2014/main" id="{065C7D57-DE1E-0D05-282F-A17325EB4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250" y="2663946"/>
            <a:ext cx="4097323" cy="213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524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16973" y="155864"/>
            <a:ext cx="8229600" cy="1143000"/>
          </a:xfrm>
        </p:spPr>
        <p:txBody>
          <a:bodyPr/>
          <a:lstStyle/>
          <a:p>
            <a:pPr algn="l" eaLnBrk="1" hangingPunct="1"/>
            <a:r>
              <a:rPr lang="en-IE" altLang="en-US" sz="4000" dirty="0">
                <a:solidFill>
                  <a:srgbClr val="A67851"/>
                </a:solidFill>
              </a:rPr>
              <a:t>Be Proactive</a:t>
            </a:r>
            <a:endParaRPr lang="en-GB" altLang="en-US" sz="4000" dirty="0">
              <a:solidFill>
                <a:srgbClr val="A67851"/>
              </a:solidFill>
            </a:endParaRPr>
          </a:p>
        </p:txBody>
      </p:sp>
      <p:pic>
        <p:nvPicPr>
          <p:cNvPr id="6" name="Picture 5" descr="A blue and white document with text&#10;&#10;Description automatically generated">
            <a:extLst>
              <a:ext uri="{FF2B5EF4-FFF2-40B4-BE49-F238E27FC236}">
                <a16:creationId xmlns:a16="http://schemas.microsoft.com/office/drawing/2014/main" id="{AB3C1267-017F-CC16-8881-1E5F13F55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107" y="155864"/>
            <a:ext cx="5598632" cy="6343548"/>
          </a:xfrm>
          <a:prstGeom prst="rect">
            <a:avLst/>
          </a:prstGeom>
        </p:spPr>
      </p:pic>
      <p:sp>
        <p:nvSpPr>
          <p:cNvPr id="5" name="Rectangle 4">
            <a:extLst>
              <a:ext uri="{FF2B5EF4-FFF2-40B4-BE49-F238E27FC236}">
                <a16:creationId xmlns:a16="http://schemas.microsoft.com/office/drawing/2014/main" id="{A441A76E-E952-4E3B-83E8-84DF45DA6E89}"/>
              </a:ext>
            </a:extLst>
          </p:cNvPr>
          <p:cNvSpPr/>
          <p:nvPr/>
        </p:nvSpPr>
        <p:spPr>
          <a:xfrm>
            <a:off x="482332" y="1686253"/>
            <a:ext cx="3578680" cy="4626708"/>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a:ea typeface="+mn-ea"/>
                <a:cs typeface="+mn-cs"/>
              </a:rPr>
              <a:t>Supervisor—</a:t>
            </a:r>
            <a:r>
              <a:rPr lang="en-IE" b="1" dirty="0">
                <a:solidFill>
                  <a:prstClr val="black"/>
                </a:solidFill>
                <a:latin typeface="Calibri"/>
              </a:rPr>
              <a:t>R</a:t>
            </a:r>
            <a:r>
              <a:rPr kumimoji="0" lang="en-IE" sz="1800" b="1" i="0" u="none" strike="noStrike" kern="1200" cap="none" spc="0" normalizeH="0" baseline="0" noProof="0" dirty="0" err="1">
                <a:ln>
                  <a:noFill/>
                </a:ln>
                <a:solidFill>
                  <a:prstClr val="black"/>
                </a:solidFill>
                <a:effectLst/>
                <a:uLnTx/>
                <a:uFillTx/>
                <a:latin typeface="Calibri"/>
                <a:ea typeface="+mn-ea"/>
                <a:cs typeface="+mn-cs"/>
              </a:rPr>
              <a:t>esearch</a:t>
            </a:r>
            <a:r>
              <a:rPr kumimoji="0" lang="en-IE" sz="1800" b="1" i="0" u="none" strike="noStrike" kern="1200" cap="none" spc="0" normalizeH="0" baseline="0" noProof="0" dirty="0">
                <a:ln>
                  <a:noFill/>
                </a:ln>
                <a:solidFill>
                  <a:prstClr val="black"/>
                </a:solidFill>
                <a:effectLst/>
                <a:uLnTx/>
                <a:uFillTx/>
                <a:latin typeface="Calibri"/>
                <a:ea typeface="+mn-ea"/>
                <a:cs typeface="+mn-cs"/>
              </a:rPr>
              <a:t> Student Agreement – </a:t>
            </a:r>
            <a:r>
              <a:rPr kumimoji="0" lang="en-IE" sz="1800" b="1" i="0" u="none" strike="noStrike" kern="1200" cap="none" spc="0" normalizeH="0" baseline="0" noProof="0" dirty="0">
                <a:ln>
                  <a:noFill/>
                </a:ln>
                <a:solidFill>
                  <a:prstClr val="black"/>
                </a:solidFill>
                <a:effectLst/>
                <a:uLnTx/>
                <a:uFillTx/>
                <a:latin typeface="Calibri"/>
                <a:ea typeface="+mn-ea"/>
                <a:cs typeface="+mn-cs"/>
                <a:hlinkClick r:id="rId4"/>
              </a:rPr>
              <a:t>LINK TO PILOT</a:t>
            </a:r>
            <a:endParaRPr kumimoji="0" lang="en-IE" sz="1800" b="1" i="0" u="none" strike="noStrike" kern="1200" cap="none" spc="0" normalizeH="0" baseline="0" noProof="0" dirty="0">
              <a:ln>
                <a:noFill/>
              </a:ln>
              <a:solidFill>
                <a:prstClr val="black"/>
              </a:solidFill>
              <a:effectLst/>
              <a:uLnTx/>
              <a:uFillTx/>
              <a:latin typeface="Calibri"/>
              <a:ea typeface="+mn-ea"/>
              <a:cs typeface="+mn-cs"/>
            </a:endParaRPr>
          </a:p>
          <a:p>
            <a:pPr marR="0" lvl="0" defTabSz="914400" rtl="0" eaLnBrk="1" fontAlgn="auto" latinLnBrk="0" hangingPunct="1">
              <a:lnSpc>
                <a:spcPct val="100000"/>
              </a:lnSpc>
              <a:spcBef>
                <a:spcPts val="0"/>
              </a:spcBef>
              <a:spcAft>
                <a:spcPts val="0"/>
              </a:spcAft>
              <a:buClrTx/>
              <a:buSzTx/>
              <a:tabLst/>
              <a:defRPr/>
            </a:pPr>
            <a:endParaRPr lang="en-IE" dirty="0">
              <a:solidFill>
                <a:prstClr val="black"/>
              </a:solidFill>
              <a:latin typeface="Calibri"/>
            </a:endParaRPr>
          </a:p>
          <a:p>
            <a:pPr marR="0" lvl="0" defTabSz="914400" rtl="0" eaLnBrk="1" fontAlgn="auto" latinLnBrk="0" hangingPunct="1">
              <a:lnSpc>
                <a:spcPct val="100000"/>
              </a:lnSpc>
              <a:spcBef>
                <a:spcPts val="0"/>
              </a:spcBef>
              <a:spcAft>
                <a:spcPts val="0"/>
              </a:spcAft>
              <a:buClrTx/>
              <a:buSzTx/>
              <a:tabLst/>
              <a:defRPr/>
            </a:pPr>
            <a:r>
              <a:rPr lang="en-IE" dirty="0">
                <a:solidFill>
                  <a:prstClr val="black"/>
                </a:solidFill>
                <a:latin typeface="Calibri"/>
              </a:rPr>
              <a:t>A menu of discussion points:</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IE" dirty="0">
                <a:solidFill>
                  <a:prstClr val="black"/>
                </a:solidFill>
                <a:latin typeface="Calibri"/>
              </a:rPr>
              <a:t>Academic Development,</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IE" dirty="0">
                <a:solidFill>
                  <a:prstClr val="black"/>
                </a:solidFill>
                <a:latin typeface="Calibri"/>
              </a:rPr>
              <a:t>Managing </a:t>
            </a:r>
            <a:r>
              <a:rPr lang="en-IE">
                <a:solidFill>
                  <a:prstClr val="black"/>
                </a:solidFill>
                <a:latin typeface="Calibri"/>
              </a:rPr>
              <a:t>our Relationship</a:t>
            </a:r>
            <a:r>
              <a:rPr lang="en-IE" dirty="0">
                <a:solidFill>
                  <a:prstClr val="black"/>
                </a:solidFill>
                <a:latin typeface="Calibri"/>
              </a:rPr>
              <a:t>,</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IE" dirty="0">
                <a:solidFill>
                  <a:prstClr val="black"/>
                </a:solidFill>
                <a:latin typeface="Calibri"/>
              </a:rPr>
              <a:t>Professional Development,</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IE" dirty="0">
                <a:solidFill>
                  <a:prstClr val="black"/>
                </a:solidFill>
                <a:latin typeface="Calibri"/>
              </a:rPr>
              <a:t>Supporting Wellbeing &amp; Health.</a:t>
            </a:r>
          </a:p>
          <a:p>
            <a:pPr marR="0" lvl="0" defTabSz="914400" rtl="0" eaLnBrk="1" fontAlgn="auto" latinLnBrk="0" hangingPunct="1">
              <a:lnSpc>
                <a:spcPct val="100000"/>
              </a:lnSpc>
              <a:spcBef>
                <a:spcPts val="0"/>
              </a:spcBef>
              <a:spcAft>
                <a:spcPts val="0"/>
              </a:spcAft>
              <a:buClrTx/>
              <a:buSzTx/>
              <a:tabLst/>
              <a:defRPr/>
            </a:pPr>
            <a:endParaRPr lang="en-IE" dirty="0">
              <a:solidFill>
                <a:prstClr val="black"/>
              </a:solidFill>
              <a:latin typeface="Calibri"/>
            </a:endParaRPr>
          </a:p>
          <a:p>
            <a:pPr marR="0" lvl="0" defTabSz="914400" rtl="0" eaLnBrk="1" fontAlgn="auto" latinLnBrk="0" hangingPunct="1">
              <a:lnSpc>
                <a:spcPct val="100000"/>
              </a:lnSpc>
              <a:spcBef>
                <a:spcPts val="0"/>
              </a:spcBef>
              <a:spcAft>
                <a:spcPts val="0"/>
              </a:spcAft>
              <a:buClrTx/>
              <a:buSzTx/>
              <a:tabLst/>
              <a:defRPr/>
            </a:pPr>
            <a:r>
              <a:rPr lang="en-IE" dirty="0">
                <a:solidFill>
                  <a:prstClr val="black"/>
                </a:solidFill>
                <a:latin typeface="Calibri"/>
              </a:rPr>
              <a:t>An explicit statement of expectation</a:t>
            </a:r>
          </a:p>
          <a:p>
            <a:pPr marR="0" lvl="0" defTabSz="914400" rtl="0" eaLnBrk="1" fontAlgn="auto" latinLnBrk="0" hangingPunct="1">
              <a:lnSpc>
                <a:spcPct val="100000"/>
              </a:lnSpc>
              <a:spcBef>
                <a:spcPts val="0"/>
              </a:spcBef>
              <a:spcAft>
                <a:spcPts val="0"/>
              </a:spcAft>
              <a:buClrTx/>
              <a:buSzTx/>
              <a:tabLst/>
              <a:defRPr/>
            </a:pPr>
            <a:endParaRPr lang="en-IE" dirty="0">
              <a:solidFill>
                <a:prstClr val="black"/>
              </a:solidFill>
              <a:latin typeface="Calibri"/>
            </a:endParaRPr>
          </a:p>
          <a:p>
            <a:pPr marR="0" lvl="0" defTabSz="914400" rtl="0" eaLnBrk="1" fontAlgn="auto" latinLnBrk="0" hangingPunct="1">
              <a:lnSpc>
                <a:spcPct val="100000"/>
              </a:lnSpc>
              <a:spcBef>
                <a:spcPts val="0"/>
              </a:spcBef>
              <a:spcAft>
                <a:spcPts val="0"/>
              </a:spcAft>
              <a:buClrTx/>
              <a:buSzTx/>
              <a:tabLst/>
              <a:defRPr/>
            </a:pPr>
            <a:r>
              <a:rPr lang="en-IE" dirty="0">
                <a:solidFill>
                  <a:prstClr val="black"/>
                </a:solidFill>
                <a:latin typeface="Calibri"/>
              </a:rPr>
              <a:t>A tool for self-reflection on implicit expectations of themselves and the other party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9724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16973" y="155864"/>
            <a:ext cx="8229600" cy="1143000"/>
          </a:xfrm>
        </p:spPr>
        <p:txBody>
          <a:bodyPr/>
          <a:lstStyle/>
          <a:p>
            <a:pPr algn="l" eaLnBrk="1" hangingPunct="1"/>
            <a:r>
              <a:rPr lang="en-IE" altLang="en-US" sz="4000" dirty="0">
                <a:solidFill>
                  <a:srgbClr val="A67851"/>
                </a:solidFill>
              </a:rPr>
              <a:t>Be Proactive</a:t>
            </a:r>
            <a:endParaRPr lang="en-GB" altLang="en-US" sz="4000" dirty="0">
              <a:solidFill>
                <a:srgbClr val="A67851"/>
              </a:solidFill>
            </a:endParaRPr>
          </a:p>
        </p:txBody>
      </p:sp>
      <p:pic>
        <p:nvPicPr>
          <p:cNvPr id="3" name="Picture 2" descr="A document with a list of information&#10;&#10;Description automatically generated with medium confidence">
            <a:extLst>
              <a:ext uri="{FF2B5EF4-FFF2-40B4-BE49-F238E27FC236}">
                <a16:creationId xmlns:a16="http://schemas.microsoft.com/office/drawing/2014/main" id="{44080502-CD91-71DE-E3C5-E70BA69EB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0215" y="545039"/>
            <a:ext cx="5509621" cy="5952565"/>
          </a:xfrm>
          <a:prstGeom prst="rect">
            <a:avLst/>
          </a:prstGeom>
        </p:spPr>
      </p:pic>
      <p:sp>
        <p:nvSpPr>
          <p:cNvPr id="5" name="Rectangle 4">
            <a:extLst>
              <a:ext uri="{FF2B5EF4-FFF2-40B4-BE49-F238E27FC236}">
                <a16:creationId xmlns:a16="http://schemas.microsoft.com/office/drawing/2014/main" id="{A441A76E-E952-4E3B-83E8-84DF45DA6E89}"/>
              </a:ext>
            </a:extLst>
          </p:cNvPr>
          <p:cNvSpPr/>
          <p:nvPr/>
        </p:nvSpPr>
        <p:spPr>
          <a:xfrm>
            <a:off x="482332" y="1686253"/>
            <a:ext cx="3623504" cy="4626708"/>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a:ea typeface="+mn-ea"/>
                <a:cs typeface="+mn-cs"/>
              </a:rPr>
              <a:t>Supervisor—Research Student Agreement – </a:t>
            </a:r>
            <a:r>
              <a:rPr kumimoji="0" lang="en-IE" sz="1800" b="1" i="0" u="none" strike="noStrike" kern="1200" cap="none" spc="0" normalizeH="0" baseline="0" noProof="0" dirty="0">
                <a:ln>
                  <a:noFill/>
                </a:ln>
                <a:solidFill>
                  <a:prstClr val="black"/>
                </a:solidFill>
                <a:effectLst/>
                <a:uLnTx/>
                <a:uFillTx/>
                <a:latin typeface="Calibri"/>
                <a:ea typeface="+mn-ea"/>
                <a:cs typeface="+mn-cs"/>
                <a:hlinkClick r:id="rId4"/>
              </a:rPr>
              <a:t>LINK TO PILOT</a:t>
            </a:r>
            <a:endParaRPr kumimoji="0" lang="en-IE" sz="1800" b="1" i="0" u="none" strike="noStrike" kern="1200" cap="none" spc="0" normalizeH="0" baseline="0" noProof="0" dirty="0">
              <a:ln>
                <a:noFill/>
              </a:ln>
              <a:solidFill>
                <a:prstClr val="black"/>
              </a:solidFill>
              <a:effectLst/>
              <a:uLnTx/>
              <a:uFillTx/>
              <a:latin typeface="Calibri"/>
              <a:ea typeface="+mn-ea"/>
              <a:cs typeface="+mn-cs"/>
            </a:endParaRPr>
          </a:p>
          <a:p>
            <a:r>
              <a:rPr kumimoji="0" lang="en-IE" b="0" i="0" u="none" strike="noStrike" kern="1200" cap="none" spc="0" normalizeH="0" baseline="0" noProof="0" dirty="0">
                <a:ln>
                  <a:noFill/>
                </a:ln>
                <a:solidFill>
                  <a:prstClr val="black"/>
                </a:solidFill>
                <a:effectLst/>
                <a:uLnTx/>
                <a:uFillTx/>
                <a:latin typeface="Calibri"/>
                <a:ea typeface="+mn-ea"/>
                <a:cs typeface="+mn-cs"/>
              </a:rPr>
              <a:t>NOT:</a:t>
            </a:r>
          </a:p>
          <a:p>
            <a:pPr marL="742950" lvl="1" indent="-285750">
              <a:buFont typeface="Courier New" panose="02070309020205020404" pitchFamily="49" charset="0"/>
              <a:buChar char="o"/>
            </a:pPr>
            <a:r>
              <a:rPr lang="en-IE" dirty="0">
                <a:solidFill>
                  <a:prstClr val="black"/>
                </a:solidFill>
                <a:latin typeface="Calibri"/>
              </a:rPr>
              <a:t>Legally-binding,</a:t>
            </a:r>
          </a:p>
          <a:p>
            <a:pPr marL="742950" lvl="1" indent="-285750">
              <a:buFont typeface="Courier New" panose="02070309020205020404" pitchFamily="49" charset="0"/>
              <a:buChar char="o"/>
            </a:pPr>
            <a:r>
              <a:rPr kumimoji="0" lang="en-IE" b="0" i="0" u="none" strike="noStrike" kern="1200" cap="none" spc="0" normalizeH="0" baseline="0" noProof="0" dirty="0">
                <a:ln>
                  <a:noFill/>
                </a:ln>
                <a:solidFill>
                  <a:prstClr val="black"/>
                </a:solidFill>
                <a:effectLst/>
                <a:uLnTx/>
                <a:uFillTx/>
                <a:latin typeface="Calibri"/>
                <a:ea typeface="+mn-ea"/>
                <a:cs typeface="+mn-cs"/>
              </a:rPr>
              <a:t>Prescriptive,</a:t>
            </a:r>
          </a:p>
          <a:p>
            <a:pPr marL="742950" lvl="1" indent="-285750">
              <a:buFont typeface="Courier New" panose="02070309020205020404" pitchFamily="49" charset="0"/>
              <a:buChar char="o"/>
            </a:pPr>
            <a:r>
              <a:rPr lang="en-IE" dirty="0">
                <a:solidFill>
                  <a:prstClr val="black"/>
                </a:solidFill>
                <a:latin typeface="Calibri"/>
              </a:rPr>
              <a:t>Box-ticking,</a:t>
            </a:r>
          </a:p>
          <a:p>
            <a:pPr marL="742950" lvl="1" indent="-285750">
              <a:buFont typeface="Courier New" panose="02070309020205020404" pitchFamily="49" charset="0"/>
              <a:buChar char="o"/>
            </a:pPr>
            <a:r>
              <a:rPr kumimoji="0" lang="en-IE" b="0" i="0" u="none" strike="noStrike" kern="1200" cap="none" spc="0" normalizeH="0" baseline="0" noProof="0" dirty="0">
                <a:ln>
                  <a:noFill/>
                </a:ln>
                <a:solidFill>
                  <a:prstClr val="black"/>
                </a:solidFill>
                <a:effectLst/>
                <a:uLnTx/>
                <a:uFillTx/>
                <a:latin typeface="Calibri"/>
                <a:ea typeface="+mn-ea"/>
                <a:cs typeface="+mn-cs"/>
              </a:rPr>
              <a:t>A static document.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Calibri"/>
                <a:ea typeface="+mn-ea"/>
                <a:cs typeface="+mn-cs"/>
              </a:rPr>
              <a:t>Set aside time for completion, ideally within first 8 weeks,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dirty="0">
                <a:solidFill>
                  <a:prstClr val="black"/>
                </a:solidFill>
                <a:latin typeface="Calibri"/>
              </a:rPr>
              <a:t>Identify elements that are relevant, and discuss and agree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Calibri"/>
                <a:ea typeface="+mn-ea"/>
                <a:cs typeface="+mn-cs"/>
              </a:rPr>
              <a:t>Negotiate or add elements where needed</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dirty="0">
                <a:solidFill>
                  <a:prstClr val="black"/>
                </a:solidFill>
                <a:latin typeface="Calibri"/>
              </a:rPr>
              <a:t>Review at least once per academic year</a:t>
            </a:r>
            <a:endParaRPr kumimoji="0" lang="en-IE"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1287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1455938" y="1761256"/>
            <a:ext cx="7460586" cy="1055545"/>
          </a:xfrm>
          <a:ln w="38100">
            <a:solidFill>
              <a:schemeClr val="tx2"/>
            </a:solidFill>
          </a:ln>
        </p:spPr>
        <p:txBody>
          <a:bodyPr vert="horz" lIns="0" tIns="0" rIns="0" bIns="0" rtlCol="0" anchor="t">
            <a:noAutofit/>
          </a:bodyPr>
          <a:lstStyle/>
          <a:p>
            <a:pPr eaLnBrk="1" hangingPunct="1">
              <a:buFontTx/>
              <a:buNone/>
            </a:pPr>
            <a:r>
              <a:rPr lang="en-IE" altLang="en-US" sz="2200" dirty="0"/>
              <a:t> Before the first/ your next meeting find out: </a:t>
            </a:r>
          </a:p>
          <a:p>
            <a:pPr eaLnBrk="1" hangingPunct="1">
              <a:buFontTx/>
              <a:buNone/>
            </a:pPr>
            <a:r>
              <a:rPr lang="en-IE" altLang="en-US" sz="2200" dirty="0"/>
              <a:t> Research </a:t>
            </a:r>
            <a:r>
              <a:rPr lang="en-IE" altLang="en-US" sz="2200" dirty="0">
                <a:solidFill>
                  <a:srgbClr val="00B0F0"/>
                </a:solidFill>
              </a:rPr>
              <a:t>Interests</a:t>
            </a:r>
            <a:r>
              <a:rPr lang="en-IE" altLang="en-US" sz="2200" dirty="0"/>
              <a:t>, Recent </a:t>
            </a:r>
            <a:r>
              <a:rPr lang="en-IE" altLang="en-US" sz="2200" dirty="0">
                <a:solidFill>
                  <a:srgbClr val="00B0F0"/>
                </a:solidFill>
              </a:rPr>
              <a:t>publications</a:t>
            </a:r>
            <a:r>
              <a:rPr lang="en-IE" altLang="en-US" sz="2200" dirty="0"/>
              <a:t>, </a:t>
            </a:r>
            <a:r>
              <a:rPr lang="en-IE" altLang="en-US" sz="2200" dirty="0">
                <a:solidFill>
                  <a:srgbClr val="00B0F0"/>
                </a:solidFill>
              </a:rPr>
              <a:t>Experience</a:t>
            </a:r>
            <a:r>
              <a:rPr lang="en-IE" altLang="en-US" sz="2200" dirty="0"/>
              <a:t> supervising</a:t>
            </a:r>
          </a:p>
          <a:p>
            <a:pPr>
              <a:buFontTx/>
            </a:pPr>
            <a:endParaRPr lang="en-IE" altLang="en-US" sz="2200" dirty="0"/>
          </a:p>
          <a:p>
            <a:endParaRPr lang="en-IE" altLang="en-US" sz="2200" dirty="0">
              <a:cs typeface="Calibri"/>
            </a:endParaRPr>
          </a:p>
          <a:p>
            <a:pPr>
              <a:buFontTx/>
            </a:pPr>
            <a:endParaRPr lang="en-IE" altLang="en-US" sz="2200" dirty="0">
              <a:cs typeface="Calibri"/>
            </a:endParaRPr>
          </a:p>
          <a:p>
            <a:endParaRPr lang="en-IE" altLang="en-US" sz="2200" dirty="0">
              <a:cs typeface="Calibri"/>
            </a:endParaRPr>
          </a:p>
          <a:p>
            <a:pPr eaLnBrk="1" hangingPunct="1">
              <a:buFontTx/>
              <a:buNone/>
            </a:pPr>
            <a:r>
              <a:rPr lang="en-IE" altLang="en-US" sz="2800" dirty="0"/>
              <a:t>	</a:t>
            </a:r>
            <a:endParaRPr lang="en-IE" altLang="en-US" sz="1900" dirty="0">
              <a:cs typeface="Calibri"/>
            </a:endParaRPr>
          </a:p>
        </p:txBody>
      </p:sp>
      <p:sp>
        <p:nvSpPr>
          <p:cNvPr id="24579" name="Rectangle 3"/>
          <p:cNvSpPr>
            <a:spLocks noGrp="1" noChangeArrowheads="1"/>
          </p:cNvSpPr>
          <p:nvPr>
            <p:ph type="title"/>
          </p:nvPr>
        </p:nvSpPr>
        <p:spPr>
          <a:xfrm>
            <a:off x="516298" y="-421377"/>
            <a:ext cx="8229600" cy="1638300"/>
          </a:xfrm>
          <a:noFill/>
        </p:spPr>
        <p:txBody>
          <a:bodyPr/>
          <a:lstStyle/>
          <a:p>
            <a:pPr algn="l" eaLnBrk="1" hangingPunct="1"/>
            <a:br>
              <a:rPr lang="en-IE" altLang="en-US" dirty="0">
                <a:solidFill>
                  <a:srgbClr val="A67851"/>
                </a:solidFill>
              </a:rPr>
            </a:br>
            <a:r>
              <a:rPr lang="en-IE" altLang="en-US" dirty="0">
                <a:solidFill>
                  <a:srgbClr val="A67851"/>
                </a:solidFill>
              </a:rPr>
              <a:t>   </a:t>
            </a:r>
            <a:r>
              <a:rPr lang="en-IE" altLang="en-US" sz="4000" dirty="0">
                <a:solidFill>
                  <a:srgbClr val="A67851"/>
                </a:solidFill>
              </a:rPr>
              <a:t>Know Your Supervisor  </a:t>
            </a:r>
            <a:endParaRPr lang="en-GB" altLang="en-US" sz="4000" dirty="0">
              <a:solidFill>
                <a:srgbClr val="A67851"/>
              </a:solidFill>
            </a:endParaRPr>
          </a:p>
        </p:txBody>
      </p:sp>
      <p:sp>
        <p:nvSpPr>
          <p:cNvPr id="2" name="TextBox 1">
            <a:extLst>
              <a:ext uri="{FF2B5EF4-FFF2-40B4-BE49-F238E27FC236}">
                <a16:creationId xmlns:a16="http://schemas.microsoft.com/office/drawing/2014/main" id="{4440DF95-3996-485E-81CB-F242F6B7C161}"/>
              </a:ext>
            </a:extLst>
          </p:cNvPr>
          <p:cNvSpPr txBox="1"/>
          <p:nvPr/>
        </p:nvSpPr>
        <p:spPr>
          <a:xfrm>
            <a:off x="1455936" y="3361134"/>
            <a:ext cx="7460587" cy="1287532"/>
          </a:xfrm>
          <a:prstGeom prst="rect">
            <a:avLst/>
          </a:prstGeom>
          <a:ln w="38100">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417"/>
              </a:spcBef>
            </a:pPr>
            <a:r>
              <a:rPr lang="en-IE" sz="2200" b="1" dirty="0"/>
              <a:t>During the first/ your next meeting find out: </a:t>
            </a:r>
            <a:endParaRPr lang="en-IE" sz="2200" dirty="0">
              <a:cs typeface="Calibri"/>
            </a:endParaRPr>
          </a:p>
          <a:p>
            <a:pPr>
              <a:spcBef>
                <a:spcPts val="1417"/>
              </a:spcBef>
            </a:pPr>
            <a:r>
              <a:rPr lang="en-IE" sz="2200" b="1" dirty="0"/>
              <a:t>             How much </a:t>
            </a:r>
            <a:r>
              <a:rPr lang="en-IE" sz="2200" b="1" dirty="0">
                <a:solidFill>
                  <a:srgbClr val="00B0F0"/>
                </a:solidFill>
              </a:rPr>
              <a:t>time</a:t>
            </a:r>
            <a:r>
              <a:rPr lang="en-IE" sz="2200" b="1" dirty="0"/>
              <a:t> they will have?</a:t>
            </a:r>
            <a:endParaRPr lang="en-US" sz="2200" dirty="0">
              <a:cs typeface="Calibri"/>
            </a:endParaRPr>
          </a:p>
          <a:p>
            <a:r>
              <a:rPr lang="en-IE" sz="2200" b="1" dirty="0"/>
              <a:t>             What kind of </a:t>
            </a:r>
            <a:r>
              <a:rPr lang="en-IE" sz="2200" b="1" dirty="0">
                <a:solidFill>
                  <a:srgbClr val="00B0F0"/>
                </a:solidFill>
              </a:rPr>
              <a:t>role</a:t>
            </a:r>
            <a:r>
              <a:rPr lang="en-IE" sz="2200" b="1" dirty="0"/>
              <a:t> does your supervisor expect to have?</a:t>
            </a:r>
            <a:endParaRPr lang="en-US" sz="2200" dirty="0"/>
          </a:p>
        </p:txBody>
      </p:sp>
      <p:sp>
        <p:nvSpPr>
          <p:cNvPr id="3" name="TextBox 2">
            <a:extLst>
              <a:ext uri="{FF2B5EF4-FFF2-40B4-BE49-F238E27FC236}">
                <a16:creationId xmlns:a16="http://schemas.microsoft.com/office/drawing/2014/main" id="{8073E5F4-C873-4ADD-829E-6FB8CCFE65AD}"/>
              </a:ext>
            </a:extLst>
          </p:cNvPr>
          <p:cNvSpPr txBox="1"/>
          <p:nvPr/>
        </p:nvSpPr>
        <p:spPr>
          <a:xfrm>
            <a:off x="1455936" y="5111531"/>
            <a:ext cx="7460588" cy="1055545"/>
          </a:xfrm>
          <a:prstGeom prst="rect">
            <a:avLst/>
          </a:prstGeom>
          <a:ln w="38100">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417"/>
              </a:spcBef>
            </a:pPr>
            <a:r>
              <a:rPr lang="en-IE" sz="2200" b="1" dirty="0"/>
              <a:t>After your next meeting decide:</a:t>
            </a:r>
            <a:endParaRPr lang="en-IE" sz="2200" dirty="0">
              <a:cs typeface="Calibri"/>
            </a:endParaRPr>
          </a:p>
          <a:p>
            <a:pPr>
              <a:lnSpc>
                <a:spcPct val="150000"/>
              </a:lnSpc>
            </a:pPr>
            <a:r>
              <a:rPr lang="en-IE" sz="2200" b="1" dirty="0"/>
              <a:t>              </a:t>
            </a:r>
            <a:r>
              <a:rPr lang="en-IE" sz="2200" b="1" dirty="0">
                <a:solidFill>
                  <a:srgbClr val="00B0F0"/>
                </a:solidFill>
              </a:rPr>
              <a:t>What do you need to do </a:t>
            </a:r>
            <a:r>
              <a:rPr lang="en-IE" sz="2200" b="1" dirty="0"/>
              <a:t>to work within this paradigm?</a:t>
            </a:r>
            <a:endParaRPr lang="en-US" sz="2200" dirty="0"/>
          </a:p>
        </p:txBody>
      </p:sp>
      <p:sp>
        <p:nvSpPr>
          <p:cNvPr id="4" name="Flowchart: Connector 3">
            <a:extLst>
              <a:ext uri="{FF2B5EF4-FFF2-40B4-BE49-F238E27FC236}">
                <a16:creationId xmlns:a16="http://schemas.microsoft.com/office/drawing/2014/main" id="{C200D5EB-6370-4B43-B238-2308FF628AB2}"/>
              </a:ext>
            </a:extLst>
          </p:cNvPr>
          <p:cNvSpPr/>
          <p:nvPr/>
        </p:nvSpPr>
        <p:spPr>
          <a:xfrm>
            <a:off x="200843" y="1720522"/>
            <a:ext cx="1068664" cy="1055545"/>
          </a:xfrm>
          <a:prstGeom prst="flowChartConnector">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IE" sz="3500" b="1" dirty="0">
                <a:solidFill>
                  <a:schemeClr val="accent6"/>
                </a:solidFill>
              </a:rPr>
              <a:t>1</a:t>
            </a:r>
          </a:p>
        </p:txBody>
      </p:sp>
      <p:sp>
        <p:nvSpPr>
          <p:cNvPr id="7" name="Flowchart: Connector 6">
            <a:extLst>
              <a:ext uri="{FF2B5EF4-FFF2-40B4-BE49-F238E27FC236}">
                <a16:creationId xmlns:a16="http://schemas.microsoft.com/office/drawing/2014/main" id="{2550D797-46FA-4741-8DE2-1C2044E5F406}"/>
              </a:ext>
            </a:extLst>
          </p:cNvPr>
          <p:cNvSpPr/>
          <p:nvPr/>
        </p:nvSpPr>
        <p:spPr>
          <a:xfrm>
            <a:off x="200843" y="3477127"/>
            <a:ext cx="1068664" cy="1055545"/>
          </a:xfrm>
          <a:prstGeom prst="flowChartConnector">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IE" sz="3500" b="1" dirty="0">
                <a:solidFill>
                  <a:schemeClr val="accent6"/>
                </a:solidFill>
              </a:rPr>
              <a:t>2</a:t>
            </a:r>
          </a:p>
        </p:txBody>
      </p:sp>
      <p:sp>
        <p:nvSpPr>
          <p:cNvPr id="8" name="Flowchart: Connector 7">
            <a:extLst>
              <a:ext uri="{FF2B5EF4-FFF2-40B4-BE49-F238E27FC236}">
                <a16:creationId xmlns:a16="http://schemas.microsoft.com/office/drawing/2014/main" id="{C4D074AE-3238-444A-931E-585CEC667C15}"/>
              </a:ext>
            </a:extLst>
          </p:cNvPr>
          <p:cNvSpPr/>
          <p:nvPr/>
        </p:nvSpPr>
        <p:spPr>
          <a:xfrm>
            <a:off x="200843" y="5111530"/>
            <a:ext cx="1068664" cy="1055545"/>
          </a:xfrm>
          <a:prstGeom prst="flowChartConnector">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IE" sz="3500" b="1" dirty="0">
                <a:solidFill>
                  <a:schemeClr val="accent6"/>
                </a:solidFill>
              </a:rPr>
              <a:t>3</a:t>
            </a:r>
          </a:p>
        </p:txBody>
      </p:sp>
    </p:spTree>
    <p:extLst>
      <p:ext uri="{BB962C8B-B14F-4D97-AF65-F5344CB8AC3E}">
        <p14:creationId xmlns:p14="http://schemas.microsoft.com/office/powerpoint/2010/main" val="3889895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2000"/>
                                        <p:tgtEl>
                                          <p:spTgt spid="245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fade">
                                      <p:cBhvr>
                                        <p:cTn id="12" dur="500"/>
                                        <p:tgtEl>
                                          <p:spTgt spid="24578"/>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p:bldP spid="2" grpId="0" animBg="1"/>
      <p:bldP spid="3" grpId="0" animBg="1"/>
      <p:bldP spid="4"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28675" y="100445"/>
            <a:ext cx="8229600" cy="1143000"/>
          </a:xfrm>
        </p:spPr>
        <p:txBody>
          <a:bodyPr/>
          <a:lstStyle/>
          <a:p>
            <a:pPr algn="l" eaLnBrk="1" hangingPunct="1"/>
            <a:r>
              <a:rPr lang="en-IE" altLang="en-US" sz="4000" dirty="0">
                <a:solidFill>
                  <a:srgbClr val="A67851"/>
                </a:solidFill>
              </a:rPr>
              <a:t>Know Yourself</a:t>
            </a:r>
            <a:endParaRPr lang="en-GB" altLang="en-US" sz="4000" dirty="0">
              <a:solidFill>
                <a:srgbClr val="A67851"/>
              </a:solidFill>
            </a:endParaRPr>
          </a:p>
        </p:txBody>
      </p:sp>
      <p:sp>
        <p:nvSpPr>
          <p:cNvPr id="25603" name="Rectangle 3"/>
          <p:cNvSpPr>
            <a:spLocks noGrp="1" noChangeArrowheads="1"/>
          </p:cNvSpPr>
          <p:nvPr>
            <p:ph type="body" idx="1"/>
          </p:nvPr>
        </p:nvSpPr>
        <p:spPr/>
        <p:txBody>
          <a:bodyPr/>
          <a:lstStyle/>
          <a:p>
            <a:pPr eaLnBrk="1" hangingPunct="1">
              <a:buFontTx/>
              <a:buNone/>
            </a:pPr>
            <a:r>
              <a:rPr lang="en-IE" altLang="en-US" sz="2200" dirty="0"/>
              <a:t>What are you good at?</a:t>
            </a:r>
          </a:p>
          <a:p>
            <a:pPr eaLnBrk="1" hangingPunct="1">
              <a:buFontTx/>
              <a:buNone/>
            </a:pPr>
            <a:r>
              <a:rPr lang="en-IE" altLang="en-US" sz="2200" dirty="0"/>
              <a:t>What areas need improvement?</a:t>
            </a:r>
          </a:p>
          <a:p>
            <a:pPr eaLnBrk="1" hangingPunct="1">
              <a:buFontTx/>
              <a:buNone/>
            </a:pPr>
            <a:r>
              <a:rPr lang="en-IE" altLang="en-US" sz="2200" dirty="0"/>
              <a:t>	e.g. Communication style?</a:t>
            </a:r>
          </a:p>
          <a:p>
            <a:pPr eaLnBrk="1" hangingPunct="1">
              <a:buFontTx/>
              <a:buNone/>
            </a:pPr>
            <a:r>
              <a:rPr lang="en-IE" altLang="en-US" sz="2200" dirty="0"/>
              <a:t>		  Organisation?</a:t>
            </a:r>
          </a:p>
          <a:p>
            <a:pPr eaLnBrk="1" hangingPunct="1">
              <a:buFontTx/>
              <a:buNone/>
            </a:pPr>
            <a:r>
              <a:rPr lang="en-IE" altLang="en-US" sz="2200" dirty="0"/>
              <a:t>		   Training?</a:t>
            </a:r>
          </a:p>
          <a:p>
            <a:pPr eaLnBrk="1" hangingPunct="1">
              <a:buFontTx/>
              <a:buNone/>
            </a:pPr>
            <a:r>
              <a:rPr lang="en-IE" altLang="en-US" sz="2200" dirty="0"/>
              <a:t>SWOT analysis</a:t>
            </a:r>
          </a:p>
        </p:txBody>
      </p:sp>
      <p:pic>
        <p:nvPicPr>
          <p:cNvPr id="2" name="Picture 1"/>
          <p:cNvPicPr>
            <a:picLocks noChangeAspect="1"/>
          </p:cNvPicPr>
          <p:nvPr/>
        </p:nvPicPr>
        <p:blipFill>
          <a:blip r:embed="rId3"/>
          <a:stretch>
            <a:fillRect/>
          </a:stretch>
        </p:blipFill>
        <p:spPr>
          <a:xfrm>
            <a:off x="4943475" y="2296824"/>
            <a:ext cx="4056432" cy="4020849"/>
          </a:xfrm>
          <a:prstGeom prst="rect">
            <a:avLst/>
          </a:prstGeom>
        </p:spPr>
      </p:pic>
    </p:spTree>
    <p:extLst>
      <p:ext uri="{BB962C8B-B14F-4D97-AF65-F5344CB8AC3E}">
        <p14:creationId xmlns:p14="http://schemas.microsoft.com/office/powerpoint/2010/main" val="2989803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20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fade">
                                      <p:cBhvr>
                                        <p:cTn id="12" dur="500"/>
                                        <p:tgtEl>
                                          <p:spTgt spid="256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Effect transition="in" filter="fade">
                                      <p:cBhvr>
                                        <p:cTn id="17" dur="500"/>
                                        <p:tgtEl>
                                          <p:spTgt spid="2560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5603">
                                            <p:txEl>
                                              <p:pRg st="2" end="2"/>
                                            </p:txEl>
                                          </p:spTgt>
                                        </p:tgtEl>
                                        <p:attrNameLst>
                                          <p:attrName>style.visibility</p:attrName>
                                        </p:attrNameLst>
                                      </p:cBhvr>
                                      <p:to>
                                        <p:strVal val="visible"/>
                                      </p:to>
                                    </p:set>
                                    <p:animEffect transition="in" filter="fade">
                                      <p:cBhvr>
                                        <p:cTn id="20" dur="500"/>
                                        <p:tgtEl>
                                          <p:spTgt spid="2560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5603">
                                            <p:txEl>
                                              <p:pRg st="3" end="3"/>
                                            </p:txEl>
                                          </p:spTgt>
                                        </p:tgtEl>
                                        <p:attrNameLst>
                                          <p:attrName>style.visibility</p:attrName>
                                        </p:attrNameLst>
                                      </p:cBhvr>
                                      <p:to>
                                        <p:strVal val="visible"/>
                                      </p:to>
                                    </p:set>
                                    <p:animEffect transition="in" filter="fade">
                                      <p:cBhvr>
                                        <p:cTn id="23" dur="500"/>
                                        <p:tgtEl>
                                          <p:spTgt spid="2560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5603">
                                            <p:txEl>
                                              <p:pRg st="4" end="4"/>
                                            </p:txEl>
                                          </p:spTgt>
                                        </p:tgtEl>
                                        <p:attrNameLst>
                                          <p:attrName>style.visibility</p:attrName>
                                        </p:attrNameLst>
                                      </p:cBhvr>
                                      <p:to>
                                        <p:strVal val="visible"/>
                                      </p:to>
                                    </p:set>
                                    <p:animEffect transition="in" filter="fade">
                                      <p:cBhvr>
                                        <p:cTn id="26" dur="500"/>
                                        <p:tgtEl>
                                          <p:spTgt spid="2560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603">
                                            <p:txEl>
                                              <p:pRg st="5" end="5"/>
                                            </p:txEl>
                                          </p:spTgt>
                                        </p:tgtEl>
                                        <p:attrNameLst>
                                          <p:attrName>style.visibility</p:attrName>
                                        </p:attrNameLst>
                                      </p:cBhvr>
                                      <p:to>
                                        <p:strVal val="visible"/>
                                      </p:to>
                                    </p:set>
                                    <p:animEffect transition="in" filter="fade">
                                      <p:cBhvr>
                                        <p:cTn id="31" dur="5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351F72F-1C48-4D7D-8DC3-217B6B1D686F}"/>
              </a:ext>
            </a:extLst>
          </p:cNvPr>
          <p:cNvPicPr>
            <a:picLocks noGrp="1" noChangeAspect="1"/>
          </p:cNvPicPr>
          <p:nvPr>
            <p:ph idx="1"/>
          </p:nvPr>
        </p:nvPicPr>
        <p:blipFill>
          <a:blip r:embed="rId3"/>
          <a:stretch>
            <a:fillRect/>
          </a:stretch>
        </p:blipFill>
        <p:spPr>
          <a:xfrm>
            <a:off x="1441800" y="1445534"/>
            <a:ext cx="5820134" cy="4984403"/>
          </a:xfrm>
          <a:prstGeom prst="rect">
            <a:avLst/>
          </a:prstGeom>
        </p:spPr>
      </p:pic>
      <p:sp>
        <p:nvSpPr>
          <p:cNvPr id="5" name="Rectangle 3">
            <a:extLst>
              <a:ext uri="{FF2B5EF4-FFF2-40B4-BE49-F238E27FC236}">
                <a16:creationId xmlns:a16="http://schemas.microsoft.com/office/drawing/2014/main" id="{6A668D02-4290-4DC9-B73C-268A8233CA20}"/>
              </a:ext>
            </a:extLst>
          </p:cNvPr>
          <p:cNvSpPr>
            <a:spLocks noGrp="1" noChangeArrowheads="1"/>
          </p:cNvSpPr>
          <p:nvPr>
            <p:ph type="title"/>
          </p:nvPr>
        </p:nvSpPr>
        <p:spPr>
          <a:noFill/>
        </p:spPr>
        <p:txBody>
          <a:bodyPr/>
          <a:lstStyle/>
          <a:p>
            <a:pPr algn="l" eaLnBrk="1" hangingPunct="1"/>
            <a:br>
              <a:rPr lang="en-IE" altLang="en-US" dirty="0">
                <a:solidFill>
                  <a:srgbClr val="A67851"/>
                </a:solidFill>
              </a:rPr>
            </a:br>
            <a:r>
              <a:rPr lang="en-IE" altLang="en-US" dirty="0">
                <a:solidFill>
                  <a:srgbClr val="A67851"/>
                </a:solidFill>
              </a:rPr>
              <a:t>   </a:t>
            </a:r>
            <a:r>
              <a:rPr lang="en-IE" altLang="en-US" sz="4000" dirty="0">
                <a:solidFill>
                  <a:srgbClr val="A67851"/>
                </a:solidFill>
              </a:rPr>
              <a:t>SWOT Analysis  </a:t>
            </a:r>
            <a:endParaRPr lang="en-GB" altLang="en-US" sz="4000" dirty="0">
              <a:solidFill>
                <a:srgbClr val="A67851"/>
              </a:solidFill>
            </a:endParaRPr>
          </a:p>
        </p:txBody>
      </p:sp>
      <p:sp>
        <p:nvSpPr>
          <p:cNvPr id="2" name="TextBox 1">
            <a:extLst>
              <a:ext uri="{FF2B5EF4-FFF2-40B4-BE49-F238E27FC236}">
                <a16:creationId xmlns:a16="http://schemas.microsoft.com/office/drawing/2014/main" id="{39C3DD5F-1F0C-8E62-AD5D-B618C3513770}"/>
              </a:ext>
            </a:extLst>
          </p:cNvPr>
          <p:cNvSpPr txBox="1"/>
          <p:nvPr/>
        </p:nvSpPr>
        <p:spPr>
          <a:xfrm>
            <a:off x="7511143" y="2315655"/>
            <a:ext cx="1380930" cy="646331"/>
          </a:xfrm>
          <a:prstGeom prst="rect">
            <a:avLst/>
          </a:prstGeom>
          <a:noFill/>
        </p:spPr>
        <p:txBody>
          <a:bodyPr wrap="square" rtlCol="0">
            <a:spAutoFit/>
          </a:bodyPr>
          <a:lstStyle/>
          <a:p>
            <a:r>
              <a:rPr lang="en-IE" dirty="0">
                <a:solidFill>
                  <a:srgbClr val="FF9933"/>
                </a:solidFill>
              </a:rPr>
              <a:t>Internal</a:t>
            </a:r>
          </a:p>
          <a:p>
            <a:r>
              <a:rPr lang="en-IE" dirty="0">
                <a:solidFill>
                  <a:srgbClr val="FF9933"/>
                </a:solidFill>
              </a:rPr>
              <a:t>(you)</a:t>
            </a:r>
          </a:p>
        </p:txBody>
      </p:sp>
      <p:sp>
        <p:nvSpPr>
          <p:cNvPr id="3" name="TextBox 2">
            <a:extLst>
              <a:ext uri="{FF2B5EF4-FFF2-40B4-BE49-F238E27FC236}">
                <a16:creationId xmlns:a16="http://schemas.microsoft.com/office/drawing/2014/main" id="{C1AE44F6-4A85-96CF-88E3-AEDD176DB1D1}"/>
              </a:ext>
            </a:extLst>
          </p:cNvPr>
          <p:cNvSpPr txBox="1"/>
          <p:nvPr/>
        </p:nvSpPr>
        <p:spPr>
          <a:xfrm>
            <a:off x="7511142" y="4817706"/>
            <a:ext cx="1803187" cy="646331"/>
          </a:xfrm>
          <a:prstGeom prst="rect">
            <a:avLst/>
          </a:prstGeom>
          <a:noFill/>
        </p:spPr>
        <p:txBody>
          <a:bodyPr wrap="square" rtlCol="0">
            <a:spAutoFit/>
          </a:bodyPr>
          <a:lstStyle/>
          <a:p>
            <a:r>
              <a:rPr lang="en-IE" dirty="0">
                <a:solidFill>
                  <a:srgbClr val="0E73B9"/>
                </a:solidFill>
              </a:rPr>
              <a:t>External</a:t>
            </a:r>
          </a:p>
          <a:p>
            <a:r>
              <a:rPr lang="en-IE" dirty="0">
                <a:solidFill>
                  <a:srgbClr val="0E73B9"/>
                </a:solidFill>
              </a:rPr>
              <a:t>(them)</a:t>
            </a:r>
          </a:p>
        </p:txBody>
      </p:sp>
      <p:sp>
        <p:nvSpPr>
          <p:cNvPr id="6" name="TextBox 5">
            <a:extLst>
              <a:ext uri="{FF2B5EF4-FFF2-40B4-BE49-F238E27FC236}">
                <a16:creationId xmlns:a16="http://schemas.microsoft.com/office/drawing/2014/main" id="{C255642B-99A1-CD4B-E289-3774DCC33404}"/>
              </a:ext>
            </a:extLst>
          </p:cNvPr>
          <p:cNvSpPr txBox="1"/>
          <p:nvPr/>
        </p:nvSpPr>
        <p:spPr>
          <a:xfrm>
            <a:off x="1649506" y="2189812"/>
            <a:ext cx="2232211" cy="1200329"/>
          </a:xfrm>
          <a:prstGeom prst="rect">
            <a:avLst/>
          </a:prstGeom>
          <a:noFill/>
        </p:spPr>
        <p:txBody>
          <a:bodyPr wrap="square" rtlCol="0">
            <a:spAutoFit/>
          </a:bodyPr>
          <a:lstStyle/>
          <a:p>
            <a:r>
              <a:rPr lang="en-IE" dirty="0"/>
              <a:t>I’m really organised,</a:t>
            </a:r>
          </a:p>
          <a:p>
            <a:r>
              <a:rPr lang="en-IE" dirty="0"/>
              <a:t> </a:t>
            </a:r>
          </a:p>
          <a:p>
            <a:r>
              <a:rPr lang="en-IE" dirty="0"/>
              <a:t>I stick to an agenda very well.</a:t>
            </a:r>
          </a:p>
        </p:txBody>
      </p:sp>
      <p:sp>
        <p:nvSpPr>
          <p:cNvPr id="7" name="TextBox 6">
            <a:extLst>
              <a:ext uri="{FF2B5EF4-FFF2-40B4-BE49-F238E27FC236}">
                <a16:creationId xmlns:a16="http://schemas.microsoft.com/office/drawing/2014/main" id="{746722ED-5D8A-7622-6EC7-9FB44073E0F2}"/>
              </a:ext>
            </a:extLst>
          </p:cNvPr>
          <p:cNvSpPr txBox="1"/>
          <p:nvPr/>
        </p:nvSpPr>
        <p:spPr>
          <a:xfrm>
            <a:off x="4652683" y="2130989"/>
            <a:ext cx="2348751" cy="1477328"/>
          </a:xfrm>
          <a:prstGeom prst="rect">
            <a:avLst/>
          </a:prstGeom>
          <a:noFill/>
        </p:spPr>
        <p:txBody>
          <a:bodyPr wrap="square" rtlCol="0">
            <a:spAutoFit/>
          </a:bodyPr>
          <a:lstStyle/>
          <a:p>
            <a:r>
              <a:rPr lang="en-IE" dirty="0"/>
              <a:t>I’m not good at asking for help,</a:t>
            </a:r>
          </a:p>
          <a:p>
            <a:endParaRPr lang="en-IE" dirty="0"/>
          </a:p>
          <a:p>
            <a:r>
              <a:rPr lang="en-IE" dirty="0"/>
              <a:t>I avoid difficult conversations.</a:t>
            </a:r>
          </a:p>
        </p:txBody>
      </p:sp>
      <p:sp>
        <p:nvSpPr>
          <p:cNvPr id="8" name="TextBox 7">
            <a:extLst>
              <a:ext uri="{FF2B5EF4-FFF2-40B4-BE49-F238E27FC236}">
                <a16:creationId xmlns:a16="http://schemas.microsoft.com/office/drawing/2014/main" id="{DF36CEA6-F401-BA92-98B1-40E0C58EF9EE}"/>
              </a:ext>
            </a:extLst>
          </p:cNvPr>
          <p:cNvSpPr txBox="1"/>
          <p:nvPr/>
        </p:nvSpPr>
        <p:spPr>
          <a:xfrm>
            <a:off x="1882066" y="4448374"/>
            <a:ext cx="1999651" cy="1477328"/>
          </a:xfrm>
          <a:prstGeom prst="rect">
            <a:avLst/>
          </a:prstGeom>
          <a:noFill/>
        </p:spPr>
        <p:txBody>
          <a:bodyPr wrap="square" rtlCol="0">
            <a:spAutoFit/>
          </a:bodyPr>
          <a:lstStyle/>
          <a:p>
            <a:r>
              <a:rPr lang="en-IE" dirty="0"/>
              <a:t>They are really supportive,</a:t>
            </a:r>
          </a:p>
          <a:p>
            <a:endParaRPr lang="en-IE" dirty="0"/>
          </a:p>
          <a:p>
            <a:r>
              <a:rPr lang="en-IE" dirty="0"/>
              <a:t>They always read my work.</a:t>
            </a:r>
          </a:p>
        </p:txBody>
      </p:sp>
      <p:sp>
        <p:nvSpPr>
          <p:cNvPr id="9" name="TextBox 8">
            <a:extLst>
              <a:ext uri="{FF2B5EF4-FFF2-40B4-BE49-F238E27FC236}">
                <a16:creationId xmlns:a16="http://schemas.microsoft.com/office/drawing/2014/main" id="{6D2CF7D5-8FBB-8ACA-6062-057F9D14EF96}"/>
              </a:ext>
            </a:extLst>
          </p:cNvPr>
          <p:cNvSpPr txBox="1"/>
          <p:nvPr/>
        </p:nvSpPr>
        <p:spPr>
          <a:xfrm>
            <a:off x="4572000" y="4302252"/>
            <a:ext cx="2649591" cy="1754326"/>
          </a:xfrm>
          <a:prstGeom prst="rect">
            <a:avLst/>
          </a:prstGeom>
          <a:noFill/>
        </p:spPr>
        <p:txBody>
          <a:bodyPr wrap="square" rtlCol="0">
            <a:spAutoFit/>
          </a:bodyPr>
          <a:lstStyle/>
          <a:p>
            <a:r>
              <a:rPr lang="en-IE" dirty="0"/>
              <a:t>They are too relaxed about deadlines- mine and theirs,</a:t>
            </a:r>
          </a:p>
          <a:p>
            <a:endParaRPr lang="en-IE" dirty="0"/>
          </a:p>
          <a:p>
            <a:r>
              <a:rPr lang="en-IE" dirty="0"/>
              <a:t>They will be away all of August</a:t>
            </a:r>
          </a:p>
        </p:txBody>
      </p:sp>
    </p:spTree>
    <p:extLst>
      <p:ext uri="{BB962C8B-B14F-4D97-AF65-F5344CB8AC3E}">
        <p14:creationId xmlns:p14="http://schemas.microsoft.com/office/powerpoint/2010/main" val="2672672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674" y="1530028"/>
            <a:ext cx="7500938" cy="4096800"/>
          </a:xfrm>
        </p:spPr>
        <p:txBody>
          <a:bodyPr/>
          <a:lstStyle/>
          <a:p>
            <a:r>
              <a:rPr lang="en-IE" dirty="0"/>
              <a:t>Set the agenda beforehand</a:t>
            </a:r>
          </a:p>
          <a:p>
            <a:r>
              <a:rPr lang="en-IE" dirty="0"/>
              <a:t>….ask if they have other topics they’d like to agree</a:t>
            </a:r>
          </a:p>
          <a:p>
            <a:endParaRPr lang="en-IE" dirty="0"/>
          </a:p>
          <a:p>
            <a:r>
              <a:rPr lang="en-IE" dirty="0"/>
              <a:t>Agree the date of next meeting at the meeting</a:t>
            </a:r>
          </a:p>
          <a:p>
            <a:r>
              <a:rPr lang="en-IE" dirty="0"/>
              <a:t>….Put it in both diaries</a:t>
            </a:r>
          </a:p>
          <a:p>
            <a:endParaRPr lang="en-IE" dirty="0"/>
          </a:p>
          <a:p>
            <a:r>
              <a:rPr lang="en-IE" dirty="0"/>
              <a:t>Send a written recap</a:t>
            </a:r>
          </a:p>
          <a:p>
            <a:r>
              <a:rPr lang="en-IE" dirty="0"/>
              <a:t>….Issues discussed, actions agreed, timelines for delivery </a:t>
            </a:r>
          </a:p>
          <a:p>
            <a:endParaRPr lang="en-IE" dirty="0"/>
          </a:p>
          <a:p>
            <a:r>
              <a:rPr lang="en-IE" dirty="0"/>
              <a:t>Always invite them to comment</a:t>
            </a:r>
          </a:p>
        </p:txBody>
      </p:sp>
      <p:sp>
        <p:nvSpPr>
          <p:cNvPr id="4" name="Rectangle 2"/>
          <p:cNvSpPr>
            <a:spLocks noGrp="1" noChangeArrowheads="1"/>
          </p:cNvSpPr>
          <p:nvPr>
            <p:ph type="title"/>
          </p:nvPr>
        </p:nvSpPr>
        <p:spPr>
          <a:xfrm>
            <a:off x="828674" y="514236"/>
            <a:ext cx="7500939" cy="561600"/>
          </a:xfrm>
        </p:spPr>
        <p:txBody>
          <a:bodyPr/>
          <a:lstStyle/>
          <a:p>
            <a:pPr algn="l" eaLnBrk="1" hangingPunct="1"/>
            <a:r>
              <a:rPr lang="en-IE" altLang="en-US" sz="4000" dirty="0">
                <a:solidFill>
                  <a:srgbClr val="A67851"/>
                </a:solidFill>
              </a:rPr>
              <a:t>Empowered meetings checklist</a:t>
            </a:r>
            <a:endParaRPr lang="en-GB" altLang="en-US" sz="4000" dirty="0">
              <a:solidFill>
                <a:srgbClr val="A67851"/>
              </a:solidFill>
            </a:endParaRPr>
          </a:p>
        </p:txBody>
      </p:sp>
      <p:pic>
        <p:nvPicPr>
          <p:cNvPr id="5" name="Graphic 4" descr="Checkmark with solid fill">
            <a:extLst>
              <a:ext uri="{FF2B5EF4-FFF2-40B4-BE49-F238E27FC236}">
                <a16:creationId xmlns:a16="http://schemas.microsoft.com/office/drawing/2014/main" id="{B000D587-32B1-4EA3-979A-9261F0FBD1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6676" y="1530028"/>
            <a:ext cx="914400" cy="914400"/>
          </a:xfrm>
          <a:prstGeom prst="rect">
            <a:avLst/>
          </a:prstGeom>
        </p:spPr>
      </p:pic>
      <p:pic>
        <p:nvPicPr>
          <p:cNvPr id="7" name="Graphic 6" descr="Checkmark with solid fill">
            <a:extLst>
              <a:ext uri="{FF2B5EF4-FFF2-40B4-BE49-F238E27FC236}">
                <a16:creationId xmlns:a16="http://schemas.microsoft.com/office/drawing/2014/main" id="{D87FACC6-939A-4C02-BE55-A9187882E8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6676" y="2830484"/>
            <a:ext cx="914400" cy="914400"/>
          </a:xfrm>
          <a:prstGeom prst="rect">
            <a:avLst/>
          </a:prstGeom>
        </p:spPr>
      </p:pic>
      <p:pic>
        <p:nvPicPr>
          <p:cNvPr id="8" name="Graphic 7" descr="Checkmark with solid fill">
            <a:extLst>
              <a:ext uri="{FF2B5EF4-FFF2-40B4-BE49-F238E27FC236}">
                <a16:creationId xmlns:a16="http://schemas.microsoft.com/office/drawing/2014/main" id="{607B3459-8C38-441A-B240-BC208B91F9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6676" y="4199076"/>
            <a:ext cx="914400" cy="914400"/>
          </a:xfrm>
          <a:prstGeom prst="rect">
            <a:avLst/>
          </a:prstGeom>
        </p:spPr>
      </p:pic>
      <p:pic>
        <p:nvPicPr>
          <p:cNvPr id="9" name="Graphic 8" descr="Checkmark with solid fill">
            <a:extLst>
              <a:ext uri="{FF2B5EF4-FFF2-40B4-BE49-F238E27FC236}">
                <a16:creationId xmlns:a16="http://schemas.microsoft.com/office/drawing/2014/main" id="{6DBEA4D5-F89D-4F1A-916C-C6041054D2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6676" y="5499533"/>
            <a:ext cx="914400" cy="914400"/>
          </a:xfrm>
          <a:prstGeom prst="rect">
            <a:avLst/>
          </a:prstGeom>
        </p:spPr>
      </p:pic>
    </p:spTree>
    <p:extLst>
      <p:ext uri="{BB962C8B-B14F-4D97-AF65-F5344CB8AC3E}">
        <p14:creationId xmlns:p14="http://schemas.microsoft.com/office/powerpoint/2010/main" val="396130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762E2B41-0115-4CC2-8904-5F076227D7D1}"/>
              </a:ext>
            </a:extLst>
          </p:cNvPr>
          <p:cNvGraphicFramePr>
            <a:graphicFrameLocks noGrp="1"/>
          </p:cNvGraphicFramePr>
          <p:nvPr>
            <p:extLst>
              <p:ext uri="{D42A27DB-BD31-4B8C-83A1-F6EECF244321}">
                <p14:modId xmlns:p14="http://schemas.microsoft.com/office/powerpoint/2010/main" val="1559667952"/>
              </p:ext>
            </p:extLst>
          </p:nvPr>
        </p:nvGraphicFramePr>
        <p:xfrm>
          <a:off x="403726" y="1716596"/>
          <a:ext cx="8350836" cy="4417873"/>
        </p:xfrm>
        <a:graphic>
          <a:graphicData uri="http://schemas.openxmlformats.org/drawingml/2006/table">
            <a:tbl>
              <a:tblPr firstRow="1" bandRow="1">
                <a:tableStyleId>{5C22544A-7EE6-4342-B048-85BDC9FD1C3A}</a:tableStyleId>
              </a:tblPr>
              <a:tblGrid>
                <a:gridCol w="3388853">
                  <a:extLst>
                    <a:ext uri="{9D8B030D-6E8A-4147-A177-3AD203B41FA5}">
                      <a16:colId xmlns:a16="http://schemas.microsoft.com/office/drawing/2014/main" val="921965947"/>
                    </a:ext>
                  </a:extLst>
                </a:gridCol>
                <a:gridCol w="4961983">
                  <a:extLst>
                    <a:ext uri="{9D8B030D-6E8A-4147-A177-3AD203B41FA5}">
                      <a16:colId xmlns:a16="http://schemas.microsoft.com/office/drawing/2014/main" val="1986001863"/>
                    </a:ext>
                  </a:extLst>
                </a:gridCol>
              </a:tblGrid>
              <a:tr h="430569">
                <a:tc>
                  <a:txBody>
                    <a:bodyPr/>
                    <a:lstStyle/>
                    <a:p>
                      <a:r>
                        <a:rPr lang="en-IE" dirty="0"/>
                        <a:t>Date of Supervision meeting:</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IE" dirty="0"/>
                        <a:t>1 June 2025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19586567"/>
                  </a:ext>
                </a:extLst>
              </a:tr>
              <a:tr h="430569">
                <a:tc>
                  <a:txBody>
                    <a:bodyPr/>
                    <a:lstStyle/>
                    <a:p>
                      <a:r>
                        <a:rPr lang="en-IE" b="1" dirty="0"/>
                        <a:t>Agenda</a:t>
                      </a:r>
                    </a:p>
                  </a:txBody>
                  <a:tcPr>
                    <a:lnL w="12700" cap="flat" cmpd="sng" algn="ctr">
                      <a:solidFill>
                        <a:schemeClr val="tx1"/>
                      </a:solidFill>
                      <a:prstDash val="solid"/>
                      <a:round/>
                      <a:headEnd type="none" w="med" len="med"/>
                      <a:tailEnd type="none" w="med" len="med"/>
                    </a:lnL>
                  </a:tcPr>
                </a:tc>
                <a:tc>
                  <a:txBody>
                    <a:bodyPr/>
                    <a:lstStyle/>
                    <a:p>
                      <a:r>
                        <a:rPr lang="en-IE" b="1" dirty="0"/>
                        <a:t>Notes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35229715"/>
                  </a:ext>
                </a:extLst>
              </a:tr>
              <a:tr h="743173">
                <a:tc>
                  <a:txBody>
                    <a:bodyPr/>
                    <a:lstStyle/>
                    <a:p>
                      <a:r>
                        <a:rPr lang="en-IE" dirty="0"/>
                        <a:t>Actions/ progress since last meeting</a:t>
                      </a:r>
                    </a:p>
                  </a:txBody>
                  <a:tcPr>
                    <a:lnL w="12700" cap="flat" cmpd="sng" algn="ctr">
                      <a:solidFill>
                        <a:schemeClr val="tx1"/>
                      </a:solidFill>
                      <a:prstDash val="solid"/>
                      <a:round/>
                      <a:headEnd type="none" w="med" len="med"/>
                      <a:tailEnd type="none" w="med" len="med"/>
                    </a:lnL>
                  </a:tcPr>
                </a:tc>
                <a:tc>
                  <a:txBody>
                    <a:bodyPr/>
                    <a:lstStyle/>
                    <a:p>
                      <a:endParaRPr lang="en-IE"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48851004"/>
                  </a:ext>
                </a:extLst>
              </a:tr>
              <a:tr h="430569">
                <a:tc>
                  <a:txBody>
                    <a:bodyPr/>
                    <a:lstStyle/>
                    <a:p>
                      <a:r>
                        <a:rPr lang="en-IE" dirty="0"/>
                        <a:t>Work submitted for this meeting</a:t>
                      </a:r>
                    </a:p>
                  </a:txBody>
                  <a:tcPr>
                    <a:lnL w="12700" cap="flat" cmpd="sng" algn="ctr">
                      <a:solidFill>
                        <a:schemeClr val="tx1"/>
                      </a:solidFill>
                      <a:prstDash val="solid"/>
                      <a:round/>
                      <a:headEnd type="none" w="med" len="med"/>
                      <a:tailEnd type="none" w="med" len="med"/>
                    </a:lnL>
                  </a:tcPr>
                </a:tc>
                <a:tc>
                  <a:txBody>
                    <a:bodyPr/>
                    <a:lstStyle/>
                    <a:p>
                      <a:endParaRPr lang="en-IE"/>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19107505"/>
                  </a:ext>
                </a:extLst>
              </a:tr>
              <a:tr h="743173">
                <a:tc>
                  <a:txBody>
                    <a:bodyPr/>
                    <a:lstStyle/>
                    <a:p>
                      <a:r>
                        <a:rPr lang="en-IE" dirty="0"/>
                        <a:t>Agreed tasks/ objectives for next meeting</a:t>
                      </a:r>
                    </a:p>
                  </a:txBody>
                  <a:tcPr>
                    <a:lnL w="12700" cap="flat" cmpd="sng" algn="ctr">
                      <a:solidFill>
                        <a:schemeClr val="tx1"/>
                      </a:solidFill>
                      <a:prstDash val="solid"/>
                      <a:round/>
                      <a:headEnd type="none" w="med" len="med"/>
                      <a:tailEnd type="none" w="med" len="med"/>
                    </a:lnL>
                  </a:tcPr>
                </a:tc>
                <a:tc>
                  <a:txBody>
                    <a:bodyPr/>
                    <a:lstStyle/>
                    <a:p>
                      <a:endParaRPr lang="en-IE"/>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68233117"/>
                  </a:ext>
                </a:extLst>
              </a:tr>
              <a:tr h="743173">
                <a:tc>
                  <a:txBody>
                    <a:bodyPr/>
                    <a:lstStyle/>
                    <a:p>
                      <a:r>
                        <a:rPr lang="en-IE" dirty="0"/>
                        <a:t>Administrative matters (taking leave, deadlines, reviews/ reports)</a:t>
                      </a:r>
                    </a:p>
                  </a:txBody>
                  <a:tcPr>
                    <a:lnL w="12700" cap="flat" cmpd="sng" algn="ctr">
                      <a:solidFill>
                        <a:schemeClr val="tx1"/>
                      </a:solidFill>
                      <a:prstDash val="solid"/>
                      <a:round/>
                      <a:headEnd type="none" w="med" len="med"/>
                      <a:tailEnd type="none" w="med" len="med"/>
                    </a:lnL>
                  </a:tcPr>
                </a:tc>
                <a:tc>
                  <a:txBody>
                    <a:bodyPr/>
                    <a:lstStyle/>
                    <a:p>
                      <a:endParaRPr lang="en-IE"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55497173"/>
                  </a:ext>
                </a:extLst>
              </a:tr>
              <a:tr h="430569">
                <a:tc>
                  <a:txBody>
                    <a:bodyPr/>
                    <a:lstStyle/>
                    <a:p>
                      <a:r>
                        <a:rPr lang="en-IE" dirty="0"/>
                        <a:t>Other comments</a:t>
                      </a:r>
                    </a:p>
                  </a:txBody>
                  <a:tcPr>
                    <a:lnL w="12700" cap="flat" cmpd="sng" algn="ctr">
                      <a:solidFill>
                        <a:schemeClr val="tx1"/>
                      </a:solidFill>
                      <a:prstDash val="solid"/>
                      <a:round/>
                      <a:headEnd type="none" w="med" len="med"/>
                      <a:tailEnd type="none" w="med" len="med"/>
                    </a:lnL>
                  </a:tcPr>
                </a:tc>
                <a:tc>
                  <a:txBody>
                    <a:bodyPr/>
                    <a:lstStyle/>
                    <a:p>
                      <a:endParaRPr lang="en-IE"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8147494"/>
                  </a:ext>
                </a:extLst>
              </a:tr>
              <a:tr h="466078">
                <a:tc>
                  <a:txBody>
                    <a:bodyPr/>
                    <a:lstStyle/>
                    <a:p>
                      <a:r>
                        <a:rPr lang="en-IE" dirty="0"/>
                        <a:t>Date/ time of next meeting</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IE"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157311"/>
                  </a:ext>
                </a:extLst>
              </a:tr>
            </a:tbl>
          </a:graphicData>
        </a:graphic>
      </p:graphicFrame>
      <p:sp>
        <p:nvSpPr>
          <p:cNvPr id="6" name="Rectangle 2">
            <a:extLst>
              <a:ext uri="{FF2B5EF4-FFF2-40B4-BE49-F238E27FC236}">
                <a16:creationId xmlns:a16="http://schemas.microsoft.com/office/drawing/2014/main" id="{2FC3BA4C-31FF-4204-8F95-A3328ADEE757}"/>
              </a:ext>
            </a:extLst>
          </p:cNvPr>
          <p:cNvSpPr>
            <a:spLocks noGrp="1" noChangeArrowheads="1"/>
          </p:cNvSpPr>
          <p:nvPr>
            <p:ph type="title"/>
          </p:nvPr>
        </p:nvSpPr>
        <p:spPr>
          <a:xfrm>
            <a:off x="828675" y="360363"/>
            <a:ext cx="7500938" cy="561975"/>
          </a:xfrm>
        </p:spPr>
        <p:txBody>
          <a:bodyPr/>
          <a:lstStyle/>
          <a:p>
            <a:pPr algn="l" eaLnBrk="1" hangingPunct="1"/>
            <a:r>
              <a:rPr lang="en-IE" altLang="en-US" sz="4000" dirty="0">
                <a:solidFill>
                  <a:srgbClr val="A67851"/>
                </a:solidFill>
              </a:rPr>
              <a:t>Sample Agenda and Meeting Notes</a:t>
            </a:r>
            <a:endParaRPr lang="en-GB" altLang="en-US" sz="4000" dirty="0">
              <a:solidFill>
                <a:srgbClr val="A67851"/>
              </a:solidFill>
            </a:endParaRPr>
          </a:p>
        </p:txBody>
      </p:sp>
    </p:spTree>
    <p:extLst>
      <p:ext uri="{BB962C8B-B14F-4D97-AF65-F5344CB8AC3E}">
        <p14:creationId xmlns:p14="http://schemas.microsoft.com/office/powerpoint/2010/main" val="13907418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56A8ADE-6DDA-475F-8160-8F88D70A71E7}"/>
              </a:ext>
            </a:extLst>
          </p:cNvPr>
          <p:cNvSpPr>
            <a:spLocks noGrp="1" noChangeArrowheads="1"/>
          </p:cNvSpPr>
          <p:nvPr>
            <p:ph type="title"/>
          </p:nvPr>
        </p:nvSpPr>
        <p:spPr>
          <a:xfrm>
            <a:off x="828674" y="510921"/>
            <a:ext cx="7500939" cy="561600"/>
          </a:xfrm>
        </p:spPr>
        <p:txBody>
          <a:bodyPr/>
          <a:lstStyle/>
          <a:p>
            <a:pPr algn="l" eaLnBrk="1" hangingPunct="1"/>
            <a:r>
              <a:rPr lang="en-IE" altLang="en-US" sz="4000" dirty="0">
                <a:solidFill>
                  <a:srgbClr val="A67851"/>
                </a:solidFill>
              </a:rPr>
              <a:t>Communicate Professionally</a:t>
            </a:r>
            <a:endParaRPr lang="en-GB" altLang="en-US" sz="4000" dirty="0">
              <a:solidFill>
                <a:srgbClr val="A67851"/>
              </a:solidFill>
            </a:endParaRPr>
          </a:p>
        </p:txBody>
      </p:sp>
      <p:sp>
        <p:nvSpPr>
          <p:cNvPr id="5" name="Title 1">
            <a:extLst>
              <a:ext uri="{FF2B5EF4-FFF2-40B4-BE49-F238E27FC236}">
                <a16:creationId xmlns:a16="http://schemas.microsoft.com/office/drawing/2014/main" id="{012FEE93-0713-4139-9BE1-BEB04AA80493}"/>
              </a:ext>
            </a:extLst>
          </p:cNvPr>
          <p:cNvSpPr txBox="1">
            <a:spLocks/>
          </p:cNvSpPr>
          <p:nvPr/>
        </p:nvSpPr>
        <p:spPr>
          <a:xfrm>
            <a:off x="828674" y="941588"/>
            <a:ext cx="6447501" cy="1638836"/>
          </a:xfrm>
          <a:prstGeom prst="rect">
            <a:avLst/>
          </a:prstGeom>
        </p:spPr>
        <p:txBody>
          <a:bodyPr vert="horz" lIns="0" tIns="0" rIns="0" bIns="0" rtlCol="0" anchor="b" anchorCtr="0">
            <a:normAutofit/>
          </a:bodyPr>
          <a:lstStyle>
            <a:lvl1pPr algn="l" defTabSz="914400" rtl="0" eaLnBrk="1" latinLnBrk="0" hangingPunct="1">
              <a:spcBef>
                <a:spcPct val="0"/>
              </a:spcBef>
              <a:buNone/>
              <a:defRPr sz="2600" b="1" kern="1200">
                <a:solidFill>
                  <a:schemeClr val="tx1"/>
                </a:solidFill>
                <a:latin typeface="+mj-lt"/>
                <a:ea typeface="+mj-ea"/>
                <a:cs typeface="+mj-cs"/>
              </a:defRPr>
            </a:lvl1pPr>
          </a:lstStyle>
          <a:p>
            <a:r>
              <a:rPr lang="en-IE" dirty="0"/>
              <a:t> </a:t>
            </a:r>
            <a:br>
              <a:rPr lang="en-IE" dirty="0"/>
            </a:br>
            <a:r>
              <a:rPr lang="en-IE" dirty="0"/>
              <a:t> </a:t>
            </a:r>
          </a:p>
        </p:txBody>
      </p:sp>
      <p:sp>
        <p:nvSpPr>
          <p:cNvPr id="9" name="TextBox 8">
            <a:extLst>
              <a:ext uri="{FF2B5EF4-FFF2-40B4-BE49-F238E27FC236}">
                <a16:creationId xmlns:a16="http://schemas.microsoft.com/office/drawing/2014/main" id="{85AAF635-C45A-493E-A367-FD898C317BF3}"/>
              </a:ext>
            </a:extLst>
          </p:cNvPr>
          <p:cNvSpPr txBox="1"/>
          <p:nvPr/>
        </p:nvSpPr>
        <p:spPr>
          <a:xfrm>
            <a:off x="3947190" y="1718274"/>
            <a:ext cx="4790938" cy="4420441"/>
          </a:xfrm>
          <a:prstGeom prst="rect">
            <a:avLst/>
          </a:prstGeom>
          <a:noFill/>
        </p:spPr>
        <p:txBody>
          <a:bodyPr wrap="square" rtlCol="0">
            <a:spAutoFit/>
          </a:bodyPr>
          <a:lstStyle/>
          <a:p>
            <a:pPr marL="257175" indent="-257175">
              <a:buClr>
                <a:srgbClr val="1CADE4"/>
              </a:buClr>
              <a:buFont typeface="Wingdings" panose="05000000000000000000" pitchFamily="2" charset="2"/>
              <a:buChar char="v"/>
            </a:pPr>
            <a:r>
              <a:rPr lang="en-IE" sz="1875" dirty="0">
                <a:solidFill>
                  <a:prstClr val="black"/>
                </a:solidFill>
              </a:rPr>
              <a:t>Remember, this is YOUR degree: be assertive (but not rude!)</a:t>
            </a:r>
          </a:p>
          <a:p>
            <a:pPr marL="257175" indent="-257175">
              <a:buClr>
                <a:srgbClr val="1CADE4"/>
              </a:buClr>
              <a:buFont typeface="Wingdings" panose="05000000000000000000" pitchFamily="2" charset="2"/>
              <a:buChar char="v"/>
            </a:pPr>
            <a:endParaRPr lang="en-IE" sz="1875" dirty="0">
              <a:solidFill>
                <a:prstClr val="black"/>
              </a:solidFill>
            </a:endParaRPr>
          </a:p>
          <a:p>
            <a:pPr marL="257175" indent="-257175">
              <a:buClr>
                <a:srgbClr val="1CADE4"/>
              </a:buClr>
              <a:buFont typeface="Wingdings" panose="05000000000000000000" pitchFamily="2" charset="2"/>
              <a:buChar char="v"/>
            </a:pPr>
            <a:r>
              <a:rPr lang="en-IE" sz="1875" dirty="0">
                <a:solidFill>
                  <a:prstClr val="black"/>
                </a:solidFill>
              </a:rPr>
              <a:t>You can question/ disagree with your supervisor</a:t>
            </a:r>
          </a:p>
          <a:p>
            <a:pPr marL="257175" indent="-257175">
              <a:buClr>
                <a:srgbClr val="1CADE4"/>
              </a:buClr>
              <a:buFont typeface="Wingdings" panose="05000000000000000000" pitchFamily="2" charset="2"/>
              <a:buChar char="v"/>
            </a:pPr>
            <a:endParaRPr lang="en-IE" sz="1875" dirty="0">
              <a:solidFill>
                <a:prstClr val="black"/>
              </a:solidFill>
            </a:endParaRPr>
          </a:p>
          <a:p>
            <a:pPr marL="257175" indent="-257175">
              <a:buClr>
                <a:srgbClr val="1CADE4"/>
              </a:buClr>
              <a:buFont typeface="Wingdings" panose="05000000000000000000" pitchFamily="2" charset="2"/>
              <a:buChar char="v"/>
            </a:pPr>
            <a:r>
              <a:rPr lang="en-IE" sz="1875" dirty="0">
                <a:solidFill>
                  <a:prstClr val="black"/>
                </a:solidFill>
              </a:rPr>
              <a:t>Some academics avoid giving ‘harsh’ criticism, so be sure to ask “is there anything else you think I need to know/ do at this stage?”</a:t>
            </a:r>
          </a:p>
          <a:p>
            <a:pPr marL="257175" indent="-257175">
              <a:buClr>
                <a:srgbClr val="1CADE4"/>
              </a:buClr>
              <a:buFont typeface="Wingdings" panose="05000000000000000000" pitchFamily="2" charset="2"/>
              <a:buChar char="v"/>
            </a:pPr>
            <a:endParaRPr lang="en-IE" sz="1875" dirty="0">
              <a:solidFill>
                <a:prstClr val="black"/>
              </a:solidFill>
            </a:endParaRPr>
          </a:p>
          <a:p>
            <a:pPr marL="257175" indent="-257175">
              <a:buClr>
                <a:srgbClr val="1CADE4"/>
              </a:buClr>
              <a:buFont typeface="Wingdings" panose="05000000000000000000" pitchFamily="2" charset="2"/>
              <a:buChar char="v"/>
            </a:pPr>
            <a:r>
              <a:rPr lang="en-IE" sz="1875" dirty="0">
                <a:solidFill>
                  <a:prstClr val="black"/>
                </a:solidFill>
              </a:rPr>
              <a:t>Remember, some academics take good research/ writing for granted</a:t>
            </a:r>
          </a:p>
          <a:p>
            <a:pPr marL="257175" indent="-257175">
              <a:buClr>
                <a:srgbClr val="1CADE4"/>
              </a:buClr>
              <a:buFont typeface="Wingdings" panose="05000000000000000000" pitchFamily="2" charset="2"/>
              <a:buChar char="v"/>
            </a:pPr>
            <a:endParaRPr lang="en-IE" sz="1875" dirty="0">
              <a:solidFill>
                <a:prstClr val="black"/>
              </a:solidFill>
            </a:endParaRPr>
          </a:p>
          <a:p>
            <a:pPr marL="257175" indent="-257175">
              <a:buClr>
                <a:srgbClr val="1CADE4"/>
              </a:buClr>
              <a:buFont typeface="Wingdings" panose="05000000000000000000" pitchFamily="2" charset="2"/>
              <a:buChar char="v"/>
            </a:pPr>
            <a:r>
              <a:rPr lang="en-IE" sz="1875" dirty="0">
                <a:solidFill>
                  <a:prstClr val="black"/>
                </a:solidFill>
              </a:rPr>
              <a:t>Try not to be disheartened</a:t>
            </a:r>
          </a:p>
        </p:txBody>
      </p:sp>
      <p:pic>
        <p:nvPicPr>
          <p:cNvPr id="2" name="Picture 1"/>
          <p:cNvPicPr>
            <a:picLocks noChangeAspect="1"/>
          </p:cNvPicPr>
          <p:nvPr/>
        </p:nvPicPr>
        <p:blipFill>
          <a:blip r:embed="rId3"/>
          <a:stretch>
            <a:fillRect/>
          </a:stretch>
        </p:blipFill>
        <p:spPr>
          <a:xfrm>
            <a:off x="127405" y="3216354"/>
            <a:ext cx="3639561" cy="2047253"/>
          </a:xfrm>
          <a:prstGeom prst="rect">
            <a:avLst/>
          </a:prstGeom>
        </p:spPr>
      </p:pic>
    </p:spTree>
    <p:extLst>
      <p:ext uri="{BB962C8B-B14F-4D97-AF65-F5344CB8AC3E}">
        <p14:creationId xmlns:p14="http://schemas.microsoft.com/office/powerpoint/2010/main" val="4008754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fade">
                                      <p:cBhvr>
                                        <p:cTn id="3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675" y="1871551"/>
            <a:ext cx="8117898" cy="4096800"/>
          </a:xfrm>
        </p:spPr>
        <p:txBody>
          <a:bodyPr/>
          <a:lstStyle/>
          <a:p>
            <a:pPr marL="342900" indent="-342900">
              <a:buFont typeface="Wingdings" panose="05000000000000000000" pitchFamily="2" charset="2"/>
              <a:buChar char="Ø"/>
            </a:pPr>
            <a:r>
              <a:rPr lang="en-IE" altLang="en-US" sz="2300" dirty="0"/>
              <a:t>What are the common concerns around supervision?</a:t>
            </a:r>
          </a:p>
          <a:p>
            <a:endParaRPr lang="en-IE" altLang="en-US" sz="2300" dirty="0"/>
          </a:p>
          <a:p>
            <a:pPr marL="342900" indent="-342900">
              <a:buFont typeface="Wingdings" panose="05000000000000000000" pitchFamily="2" charset="2"/>
              <a:buChar char="Ø"/>
            </a:pPr>
            <a:r>
              <a:rPr lang="en-IE" altLang="en-US" sz="2300" dirty="0"/>
              <a:t>Is there a power imbalance in the supervision relationship?</a:t>
            </a:r>
          </a:p>
          <a:p>
            <a:endParaRPr lang="en-IE" altLang="en-US" sz="2200" dirty="0"/>
          </a:p>
          <a:p>
            <a:endParaRPr lang="en-IE" altLang="en-US" sz="2200" dirty="0"/>
          </a:p>
        </p:txBody>
      </p:sp>
      <p:sp>
        <p:nvSpPr>
          <p:cNvPr id="6147" name="Rectangle 2"/>
          <p:cNvSpPr>
            <a:spLocks noGrp="1" noChangeArrowheads="1"/>
          </p:cNvSpPr>
          <p:nvPr>
            <p:ph type="title"/>
          </p:nvPr>
        </p:nvSpPr>
        <p:spPr>
          <a:xfrm>
            <a:off x="828674" y="723682"/>
            <a:ext cx="7500939" cy="561600"/>
          </a:xfrm>
        </p:spPr>
        <p:txBody>
          <a:bodyPr/>
          <a:lstStyle/>
          <a:p>
            <a:pPr eaLnBrk="1" hangingPunct="1"/>
            <a:r>
              <a:rPr lang="en-IE" altLang="en-US" sz="4000" b="1" dirty="0">
                <a:solidFill>
                  <a:srgbClr val="A67851"/>
                </a:solidFill>
              </a:rPr>
              <a:t>What’s different about supervision?</a:t>
            </a:r>
            <a:endParaRPr lang="en-GB" altLang="en-US" sz="4000" b="1" dirty="0">
              <a:solidFill>
                <a:srgbClr val="A67851"/>
              </a:solidFill>
            </a:endParaRPr>
          </a:p>
        </p:txBody>
      </p:sp>
      <p:pic>
        <p:nvPicPr>
          <p:cNvPr id="6" name="Picture 5">
            <a:extLst>
              <a:ext uri="{FF2B5EF4-FFF2-40B4-BE49-F238E27FC236}">
                <a16:creationId xmlns:a16="http://schemas.microsoft.com/office/drawing/2014/main" id="{B81E1043-DC7E-4F86-90B6-F4D58F2D1462}"/>
              </a:ext>
            </a:extLst>
          </p:cNvPr>
          <p:cNvPicPr>
            <a:picLocks noChangeAspect="1"/>
          </p:cNvPicPr>
          <p:nvPr/>
        </p:nvPicPr>
        <p:blipFill>
          <a:blip r:embed="rId3"/>
          <a:stretch>
            <a:fillRect/>
          </a:stretch>
        </p:blipFill>
        <p:spPr>
          <a:xfrm>
            <a:off x="934687" y="4458875"/>
            <a:ext cx="6590259" cy="1307591"/>
          </a:xfrm>
          <a:prstGeom prst="rect">
            <a:avLst/>
          </a:prstGeom>
        </p:spPr>
      </p:pic>
      <p:sp>
        <p:nvSpPr>
          <p:cNvPr id="2" name="Arrow: Down 1">
            <a:extLst>
              <a:ext uri="{FF2B5EF4-FFF2-40B4-BE49-F238E27FC236}">
                <a16:creationId xmlns:a16="http://schemas.microsoft.com/office/drawing/2014/main" id="{877BC901-3B3B-43F3-809E-AD0B4EAB3FBC}"/>
              </a:ext>
            </a:extLst>
          </p:cNvPr>
          <p:cNvSpPr/>
          <p:nvPr/>
        </p:nvSpPr>
        <p:spPr>
          <a:xfrm>
            <a:off x="5376049" y="3480466"/>
            <a:ext cx="484632" cy="978408"/>
          </a:xfrm>
          <a:prstGeom prst="downArrow">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9F534627-7CDF-4DD8-B29C-FFB38BAD4EB8}"/>
              </a:ext>
            </a:extLst>
          </p:cNvPr>
          <p:cNvSpPr/>
          <p:nvPr/>
        </p:nvSpPr>
        <p:spPr>
          <a:xfrm>
            <a:off x="4709491" y="3480466"/>
            <a:ext cx="484632" cy="978408"/>
          </a:xfrm>
          <a:prstGeom prst="downArrow">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AC7A064-6E23-41D2-B056-A6756A83D755}"/>
              </a:ext>
            </a:extLst>
          </p:cNvPr>
          <p:cNvPicPr>
            <a:picLocks noChangeAspect="1"/>
          </p:cNvPicPr>
          <p:nvPr/>
        </p:nvPicPr>
        <p:blipFill>
          <a:blip r:embed="rId4"/>
          <a:stretch>
            <a:fillRect/>
          </a:stretch>
        </p:blipFill>
        <p:spPr>
          <a:xfrm>
            <a:off x="318943" y="4316002"/>
            <a:ext cx="1474803" cy="1474803"/>
          </a:xfrm>
          <a:prstGeom prst="rect">
            <a:avLst/>
          </a:prstGeom>
        </p:spPr>
      </p:pic>
      <p:pic>
        <p:nvPicPr>
          <p:cNvPr id="4" name="Picture 3">
            <a:extLst>
              <a:ext uri="{FF2B5EF4-FFF2-40B4-BE49-F238E27FC236}">
                <a16:creationId xmlns:a16="http://schemas.microsoft.com/office/drawing/2014/main" id="{784A507D-D5CA-40BA-A7F8-0A0CD15B76BA}"/>
              </a:ext>
            </a:extLst>
          </p:cNvPr>
          <p:cNvPicPr>
            <a:picLocks noChangeAspect="1"/>
          </p:cNvPicPr>
          <p:nvPr/>
        </p:nvPicPr>
        <p:blipFill>
          <a:blip r:embed="rId5"/>
          <a:stretch>
            <a:fillRect/>
          </a:stretch>
        </p:blipFill>
        <p:spPr>
          <a:xfrm>
            <a:off x="7253280" y="4458874"/>
            <a:ext cx="1964959" cy="1307591"/>
          </a:xfrm>
          <a:prstGeom prst="rect">
            <a:avLst/>
          </a:prstGeom>
        </p:spPr>
      </p:pic>
    </p:spTree>
    <p:extLst>
      <p:ext uri="{BB962C8B-B14F-4D97-AF65-F5344CB8AC3E}">
        <p14:creationId xmlns:p14="http://schemas.microsoft.com/office/powerpoint/2010/main" val="286082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0B2E0E-72BA-4A14-88A3-840D6D1A92FB}"/>
              </a:ext>
            </a:extLst>
          </p:cNvPr>
          <p:cNvSpPr>
            <a:spLocks noGrp="1"/>
          </p:cNvSpPr>
          <p:nvPr>
            <p:ph idx="1"/>
          </p:nvPr>
        </p:nvSpPr>
        <p:spPr>
          <a:xfrm>
            <a:off x="821531" y="2363233"/>
            <a:ext cx="7500938" cy="3798416"/>
          </a:xfrm>
        </p:spPr>
        <p:txBody>
          <a:bodyPr vert="horz" lIns="0" tIns="0" rIns="0" bIns="0" rtlCol="0" anchor="t">
            <a:noAutofit/>
          </a:bodyPr>
          <a:lstStyle/>
          <a:p>
            <a:pPr marL="342900" indent="-342900">
              <a:buFont typeface="Wingdings" panose="05000000000000000000" pitchFamily="2" charset="2"/>
              <a:buChar char="Ø"/>
            </a:pPr>
            <a:r>
              <a:rPr lang="en-US" dirty="0">
                <a:cs typeface="Calibri"/>
              </a:rPr>
              <a:t>Clarify: </a:t>
            </a:r>
            <a:r>
              <a:rPr lang="en-US" b="0" dirty="0">
                <a:cs typeface="Calibri"/>
              </a:rPr>
              <a:t>"I want to make sure I understand you completely, can you repeat that last bit about X again?"</a:t>
            </a:r>
          </a:p>
          <a:p>
            <a:pPr marL="342900" indent="-342900">
              <a:buFont typeface="Wingdings" panose="05000000000000000000" pitchFamily="2" charset="2"/>
              <a:buChar char="Ø"/>
            </a:pPr>
            <a:r>
              <a:rPr lang="en-US" dirty="0">
                <a:cs typeface="Calibri"/>
              </a:rPr>
              <a:t>Expand: </a:t>
            </a:r>
            <a:r>
              <a:rPr lang="en-US" b="0" dirty="0">
                <a:cs typeface="Calibri"/>
              </a:rPr>
              <a:t>"Can you tell me a little more about what you mean when you say...X"</a:t>
            </a:r>
          </a:p>
          <a:p>
            <a:pPr marL="342900" indent="-342900">
              <a:buFont typeface="Wingdings" panose="05000000000000000000" pitchFamily="2" charset="2"/>
              <a:buChar char="Ø"/>
            </a:pPr>
            <a:r>
              <a:rPr lang="en-US" dirty="0">
                <a:cs typeface="Calibri"/>
              </a:rPr>
              <a:t>Disagree: </a:t>
            </a:r>
            <a:r>
              <a:rPr lang="en-US" b="0" dirty="0">
                <a:cs typeface="Calibri"/>
              </a:rPr>
              <a:t>"I'm not sure I agree with that, let me tell you why..."</a:t>
            </a:r>
          </a:p>
          <a:p>
            <a:pPr marL="342900" indent="-342900">
              <a:buFont typeface="Wingdings" panose="05000000000000000000" pitchFamily="2" charset="2"/>
              <a:buChar char="Ø"/>
            </a:pPr>
            <a:r>
              <a:rPr lang="en-US" dirty="0">
                <a:cs typeface="Calibri"/>
              </a:rPr>
              <a:t>Ask Additional Questions: </a:t>
            </a:r>
            <a:r>
              <a:rPr lang="en-US" b="0" dirty="0">
                <a:cs typeface="Calibri"/>
              </a:rPr>
              <a:t>"Is there anything else you think I need to know about the progress in general?  Is there anything that I should have asked that I didn't?"</a:t>
            </a:r>
          </a:p>
          <a:p>
            <a:pPr marL="342900" indent="-342900">
              <a:buFont typeface="Wingdings" panose="05000000000000000000" pitchFamily="2" charset="2"/>
              <a:buChar char="Ø"/>
            </a:pPr>
            <a:r>
              <a:rPr lang="en-US" dirty="0">
                <a:cs typeface="Calibri"/>
              </a:rPr>
              <a:t>Next Meeting: </a:t>
            </a:r>
            <a:r>
              <a:rPr lang="en-US" b="0" dirty="0">
                <a:cs typeface="Calibri"/>
              </a:rPr>
              <a:t>"Thanks again for your time, can we schedule our next meeting now, while I'm here?"</a:t>
            </a:r>
            <a:endParaRPr lang="en-US" b="0" dirty="0"/>
          </a:p>
        </p:txBody>
      </p:sp>
      <p:sp>
        <p:nvSpPr>
          <p:cNvPr id="5" name="Rectangle 2">
            <a:extLst>
              <a:ext uri="{FF2B5EF4-FFF2-40B4-BE49-F238E27FC236}">
                <a16:creationId xmlns:a16="http://schemas.microsoft.com/office/drawing/2014/main" id="{16D48704-8F97-4FEE-9BD5-8AE283D80735}"/>
              </a:ext>
            </a:extLst>
          </p:cNvPr>
          <p:cNvSpPr txBox="1">
            <a:spLocks noChangeArrowheads="1"/>
          </p:cNvSpPr>
          <p:nvPr/>
        </p:nvSpPr>
        <p:spPr>
          <a:xfrm>
            <a:off x="828674" y="510921"/>
            <a:ext cx="7500939" cy="561600"/>
          </a:xfrm>
          <a:prstGeom prst="rect">
            <a:avLst/>
          </a:prstGeom>
        </p:spPr>
        <p:txBody>
          <a:bodyPr vert="horz" lIns="0" tIns="0" rIns="0" bIns="0" rtlCol="0" anchor="b" anchorCtr="0">
            <a:noAutofit/>
          </a:bodyPr>
          <a:lstStyle>
            <a:lvl1pPr algn="l" defTabSz="914400" rtl="0" eaLnBrk="1" latinLnBrk="0" hangingPunct="1">
              <a:spcBef>
                <a:spcPct val="0"/>
              </a:spcBef>
              <a:buNone/>
              <a:defRPr sz="2600" b="1" kern="1200">
                <a:solidFill>
                  <a:schemeClr val="tx1"/>
                </a:solidFill>
                <a:latin typeface="+mj-lt"/>
                <a:ea typeface="+mj-ea"/>
                <a:cs typeface="+mj-cs"/>
              </a:defRPr>
            </a:lvl1pPr>
          </a:lstStyle>
          <a:p>
            <a:r>
              <a:rPr lang="en-IE" altLang="en-US" sz="4000" dirty="0">
                <a:solidFill>
                  <a:srgbClr val="A67851"/>
                </a:solidFill>
              </a:rPr>
              <a:t>Communicate Professionally</a:t>
            </a:r>
            <a:endParaRPr lang="en-GB" altLang="en-US" sz="4000" dirty="0">
              <a:solidFill>
                <a:srgbClr val="A67851"/>
              </a:solidFill>
            </a:endParaRPr>
          </a:p>
        </p:txBody>
      </p:sp>
      <p:sp>
        <p:nvSpPr>
          <p:cNvPr id="7" name="Title 6">
            <a:extLst>
              <a:ext uri="{FF2B5EF4-FFF2-40B4-BE49-F238E27FC236}">
                <a16:creationId xmlns:a16="http://schemas.microsoft.com/office/drawing/2014/main" id="{CA9947FD-566A-49FE-BA76-9DCFFEC1E3CE}"/>
              </a:ext>
            </a:extLst>
          </p:cNvPr>
          <p:cNvSpPr>
            <a:spLocks noGrp="1"/>
          </p:cNvSpPr>
          <p:nvPr>
            <p:ph type="title"/>
          </p:nvPr>
        </p:nvSpPr>
        <p:spPr>
          <a:xfrm>
            <a:off x="814387" y="1541437"/>
            <a:ext cx="7500939" cy="561600"/>
          </a:xfrm>
        </p:spPr>
        <p:txBody>
          <a:bodyPr/>
          <a:lstStyle/>
          <a:p>
            <a:r>
              <a:rPr lang="en-US" dirty="0">
                <a:cs typeface="Calibri"/>
              </a:rPr>
              <a:t>Things it's ok... and important... to ask:</a:t>
            </a:r>
            <a:endParaRPr lang="en-US" dirty="0"/>
          </a:p>
        </p:txBody>
      </p:sp>
    </p:spTree>
    <p:extLst>
      <p:ext uri="{BB962C8B-B14F-4D97-AF65-F5344CB8AC3E}">
        <p14:creationId xmlns:p14="http://schemas.microsoft.com/office/powerpoint/2010/main" val="2365523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77536" y="87730"/>
            <a:ext cx="8229600" cy="1143000"/>
          </a:xfrm>
        </p:spPr>
        <p:txBody>
          <a:bodyPr/>
          <a:lstStyle/>
          <a:p>
            <a:pPr algn="l" eaLnBrk="1" hangingPunct="1"/>
            <a:r>
              <a:rPr lang="en-IE" altLang="en-US" sz="4000" dirty="0">
                <a:solidFill>
                  <a:srgbClr val="A67851"/>
                </a:solidFill>
              </a:rPr>
              <a:t>Seek support early</a:t>
            </a:r>
            <a:r>
              <a:rPr lang="en-IE" altLang="en-US" sz="4000" dirty="0"/>
              <a:t> </a:t>
            </a:r>
            <a:r>
              <a:rPr lang="en-IE" altLang="en-US" sz="4000" dirty="0">
                <a:solidFill>
                  <a:srgbClr val="996633"/>
                </a:solidFill>
              </a:rPr>
              <a:t>—you are not alone</a:t>
            </a:r>
            <a:endParaRPr lang="en-GB" altLang="en-US" sz="4000" dirty="0">
              <a:solidFill>
                <a:srgbClr val="996633"/>
              </a:solidFill>
            </a:endParaRPr>
          </a:p>
        </p:txBody>
      </p:sp>
      <p:sp>
        <p:nvSpPr>
          <p:cNvPr id="34819" name="Rectangle 3"/>
          <p:cNvSpPr>
            <a:spLocks noGrp="1" noChangeArrowheads="1"/>
          </p:cNvSpPr>
          <p:nvPr>
            <p:ph type="body" idx="1"/>
          </p:nvPr>
        </p:nvSpPr>
        <p:spPr/>
        <p:txBody>
          <a:bodyPr/>
          <a:lstStyle/>
          <a:p>
            <a:pPr eaLnBrk="1" hangingPunct="1">
              <a:buFontTx/>
              <a:buNone/>
            </a:pPr>
            <a:endParaRPr lang="en-GB" altLang="en-US"/>
          </a:p>
          <a:p>
            <a:pPr eaLnBrk="1" hangingPunct="1">
              <a:buFontTx/>
              <a:buNone/>
            </a:pPr>
            <a:endParaRPr lang="en-GB" altLang="en-US"/>
          </a:p>
          <a:p>
            <a:pPr eaLnBrk="1" hangingPunct="1"/>
            <a:endParaRPr lang="en-IE" altLang="en-US"/>
          </a:p>
        </p:txBody>
      </p:sp>
      <p:sp>
        <p:nvSpPr>
          <p:cNvPr id="34820" name="Text Box 4"/>
          <p:cNvSpPr txBox="1">
            <a:spLocks noChangeArrowheads="1"/>
          </p:cNvSpPr>
          <p:nvPr/>
        </p:nvSpPr>
        <p:spPr bwMode="auto">
          <a:xfrm>
            <a:off x="301336" y="1453321"/>
            <a:ext cx="830580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IE" altLang="en-US" sz="2400" b="1" dirty="0"/>
          </a:p>
          <a:p>
            <a:pPr marL="342900" indent="-342900">
              <a:spcBef>
                <a:spcPct val="0"/>
              </a:spcBef>
              <a:buFont typeface="Wingdings" panose="05000000000000000000" pitchFamily="2" charset="2"/>
              <a:buChar char="Ø"/>
            </a:pPr>
            <a:r>
              <a:rPr lang="en-IE" altLang="en-US" sz="2300" b="1" dirty="0">
                <a:latin typeface="Arial"/>
                <a:cs typeface="Arial"/>
              </a:rPr>
              <a:t>Postgraduate Advisory Service – the frontline service </a:t>
            </a:r>
            <a:r>
              <a:rPr lang="en-IE" sz="2300" dirty="0">
                <a:solidFill>
                  <a:srgbClr val="0E73B9"/>
                </a:solidFill>
                <a:latin typeface="Arial"/>
                <a:cs typeface="Arial"/>
              </a:rPr>
              <a:t>postgrad.support@tcd.ie</a:t>
            </a:r>
            <a:endParaRPr lang="en-IE" sz="2300" dirty="0">
              <a:solidFill>
                <a:srgbClr val="0E73B9"/>
              </a:solidFill>
              <a:cs typeface="Arial"/>
            </a:endParaRPr>
          </a:p>
          <a:p>
            <a:pPr eaLnBrk="1" hangingPunct="1">
              <a:spcBef>
                <a:spcPct val="0"/>
              </a:spcBef>
              <a:buFontTx/>
              <a:buNone/>
            </a:pPr>
            <a:endParaRPr lang="en-IE" altLang="en-US" sz="2300" dirty="0"/>
          </a:p>
          <a:p>
            <a:pPr marL="342900" indent="-342900" eaLnBrk="1" hangingPunct="1">
              <a:spcBef>
                <a:spcPct val="0"/>
              </a:spcBef>
              <a:buFont typeface="Wingdings" panose="05000000000000000000" pitchFamily="2" charset="2"/>
              <a:buChar char="Ø"/>
            </a:pPr>
            <a:r>
              <a:rPr lang="en-IE" altLang="en-US" sz="2300" dirty="0"/>
              <a:t>Student’s Union </a:t>
            </a:r>
          </a:p>
          <a:p>
            <a:pPr marL="1085850" lvl="1" indent="-342900">
              <a:spcBef>
                <a:spcPct val="0"/>
              </a:spcBef>
              <a:buFont typeface="Wingdings" panose="05000000000000000000" pitchFamily="2" charset="2"/>
              <a:buChar char="Ø"/>
            </a:pPr>
            <a:r>
              <a:rPr lang="en-IE" altLang="en-US" sz="2000" dirty="0"/>
              <a:t>Welfare and Education Officers</a:t>
            </a:r>
            <a:endParaRPr lang="en-IE" altLang="en-US" sz="2000" dirty="0">
              <a:hlinkClick r:id="rId3">
                <a:extLst>
                  <a:ext uri="{A12FA001-AC4F-418D-AE19-62706E023703}">
                    <ahyp:hlinkClr xmlns:ahyp="http://schemas.microsoft.com/office/drawing/2018/hyperlinkcolor" val="tx"/>
                  </a:ext>
                </a:extLst>
              </a:hlinkClick>
            </a:endParaRPr>
          </a:p>
          <a:p>
            <a:pPr marL="1085850" lvl="1" indent="-342900">
              <a:spcBef>
                <a:spcPct val="0"/>
              </a:spcBef>
              <a:buFont typeface="Wingdings" panose="05000000000000000000" pitchFamily="2" charset="2"/>
              <a:buChar char="Ø"/>
            </a:pPr>
            <a:r>
              <a:rPr lang="en-IE" altLang="en-US" sz="2000" dirty="0"/>
              <a:t>Web: </a:t>
            </a:r>
            <a:r>
              <a:rPr lang="en-IE" altLang="en-US" sz="1800" dirty="0">
                <a:solidFill>
                  <a:srgbClr val="0E73B9"/>
                </a:solidFill>
                <a:latin typeface="Arial"/>
                <a:cs typeface="Arial"/>
                <a:hlinkClick r:id="rId3">
                  <a:extLst>
                    <a:ext uri="{A12FA001-AC4F-418D-AE19-62706E023703}">
                      <ahyp:hlinkClr xmlns:ahyp="http://schemas.microsoft.com/office/drawing/2018/hyperlinkcolor" val="tx"/>
                    </a:ext>
                  </a:extLst>
                </a:hlinkClick>
              </a:rPr>
              <a:t>www.tcdsu.org</a:t>
            </a:r>
            <a:r>
              <a:rPr lang="en-IE" altLang="en-US" sz="1800" dirty="0">
                <a:solidFill>
                  <a:srgbClr val="0E73B9"/>
                </a:solidFill>
                <a:latin typeface="Arial"/>
                <a:cs typeface="Arial"/>
              </a:rPr>
              <a:t> </a:t>
            </a:r>
          </a:p>
          <a:p>
            <a:pPr eaLnBrk="1" hangingPunct="1">
              <a:spcBef>
                <a:spcPct val="0"/>
              </a:spcBef>
              <a:buFontTx/>
              <a:buNone/>
            </a:pPr>
            <a:endParaRPr lang="en-IE" altLang="en-US" sz="2300" dirty="0"/>
          </a:p>
          <a:p>
            <a:pPr marL="342900" indent="-342900" eaLnBrk="1" hangingPunct="1">
              <a:spcBef>
                <a:spcPct val="0"/>
              </a:spcBef>
              <a:buFont typeface="Wingdings" panose="05000000000000000000" pitchFamily="2" charset="2"/>
              <a:buChar char="Ø"/>
            </a:pPr>
            <a:r>
              <a:rPr lang="en-IE" altLang="en-US" sz="2300" dirty="0"/>
              <a:t>Student Counselling Service </a:t>
            </a:r>
          </a:p>
          <a:p>
            <a:pPr lvl="2">
              <a:spcBef>
                <a:spcPct val="0"/>
              </a:spcBef>
              <a:buFont typeface="Wingdings" panose="05000000000000000000" pitchFamily="2" charset="2"/>
              <a:buChar char="Ø"/>
            </a:pPr>
            <a:r>
              <a:rPr lang="en-IE" altLang="en-US" sz="1800" dirty="0"/>
              <a:t>Web: </a:t>
            </a:r>
            <a:r>
              <a:rPr lang="en-IE" altLang="en-US" sz="1800" dirty="0">
                <a:solidFill>
                  <a:srgbClr val="0E73B9"/>
                </a:solidFill>
                <a:latin typeface="Arial"/>
                <a:cs typeface="Arial"/>
                <a:hlinkClick r:id="rId4">
                  <a:extLst>
                    <a:ext uri="{A12FA001-AC4F-418D-AE19-62706E023703}">
                      <ahyp:hlinkClr xmlns:ahyp="http://schemas.microsoft.com/office/drawing/2018/hyperlinkcolor" val="tx"/>
                    </a:ext>
                  </a:extLst>
                </a:hlinkClick>
              </a:rPr>
              <a:t>tcd.ie/</a:t>
            </a:r>
            <a:r>
              <a:rPr lang="en-IE" altLang="en-US" sz="1800" dirty="0" err="1">
                <a:solidFill>
                  <a:srgbClr val="0E73B9"/>
                </a:solidFill>
                <a:latin typeface="Arial"/>
                <a:cs typeface="Arial"/>
                <a:hlinkClick r:id="rId4">
                  <a:extLst>
                    <a:ext uri="{A12FA001-AC4F-418D-AE19-62706E023703}">
                      <ahyp:hlinkClr xmlns:ahyp="http://schemas.microsoft.com/office/drawing/2018/hyperlinkcolor" val="tx"/>
                    </a:ext>
                  </a:extLst>
                </a:hlinkClick>
              </a:rPr>
              <a:t>Student_Counselling</a:t>
            </a:r>
            <a:r>
              <a:rPr lang="en-IE" altLang="en-US" sz="1800" dirty="0">
                <a:solidFill>
                  <a:srgbClr val="0E73B9"/>
                </a:solidFill>
                <a:latin typeface="Arial"/>
                <a:cs typeface="Arial"/>
              </a:rPr>
              <a:t> </a:t>
            </a:r>
            <a:endParaRPr lang="en-IE" altLang="en-US" sz="1800" dirty="0">
              <a:solidFill>
                <a:srgbClr val="0E73B9"/>
              </a:solidFill>
              <a:cs typeface="Arial"/>
            </a:endParaRPr>
          </a:p>
          <a:p>
            <a:pPr eaLnBrk="1" hangingPunct="1">
              <a:spcBef>
                <a:spcPct val="0"/>
              </a:spcBef>
              <a:buFontTx/>
              <a:buNone/>
            </a:pPr>
            <a:endParaRPr lang="en-IE" altLang="en-US" sz="2300" dirty="0"/>
          </a:p>
          <a:p>
            <a:pPr marL="342900" indent="-342900" eaLnBrk="1" hangingPunct="1">
              <a:spcBef>
                <a:spcPct val="0"/>
              </a:spcBef>
              <a:buFont typeface="Wingdings" panose="05000000000000000000" pitchFamily="2" charset="2"/>
              <a:buChar char="Ø"/>
            </a:pPr>
            <a:r>
              <a:rPr lang="en-IE" altLang="en-US" sz="2300" dirty="0"/>
              <a:t>Student Learning Development</a:t>
            </a:r>
          </a:p>
          <a:p>
            <a:pPr lvl="2">
              <a:spcBef>
                <a:spcPct val="0"/>
              </a:spcBef>
              <a:buFont typeface="Wingdings" panose="05000000000000000000" pitchFamily="2" charset="2"/>
              <a:buChar char="Ø"/>
            </a:pPr>
            <a:r>
              <a:rPr lang="en-IE" altLang="en-US" sz="2000" dirty="0"/>
              <a:t>Academic Writing Centre + 1:1 sessions</a:t>
            </a:r>
          </a:p>
          <a:p>
            <a:pPr lvl="2">
              <a:spcBef>
                <a:spcPct val="0"/>
              </a:spcBef>
              <a:buFont typeface="Wingdings" panose="05000000000000000000" pitchFamily="2" charset="2"/>
              <a:buChar char="Ø"/>
            </a:pPr>
            <a:r>
              <a:rPr lang="en-IE" altLang="en-US" sz="2000" dirty="0"/>
              <a:t>Web: </a:t>
            </a:r>
            <a:r>
              <a:rPr lang="en-IE" sz="1800" dirty="0">
                <a:solidFill>
                  <a:srgbClr val="0E73B9"/>
                </a:solidFill>
                <a:latin typeface="Arial"/>
                <a:cs typeface="Arial"/>
                <a:hlinkClick r:id="rId5">
                  <a:extLst>
                    <a:ext uri="{A12FA001-AC4F-418D-AE19-62706E023703}">
                      <ahyp:hlinkClr xmlns:ahyp="http://schemas.microsoft.com/office/drawing/2018/hyperlinkcolor" val="tx"/>
                    </a:ext>
                  </a:extLst>
                </a:hlinkClick>
              </a:rPr>
              <a:t>tcd.ie/student-learning.tcd.ie   </a:t>
            </a:r>
            <a:r>
              <a:rPr lang="en-IE" altLang="en-US" sz="1800" dirty="0">
                <a:solidFill>
                  <a:srgbClr val="0E73B9"/>
                </a:solidFill>
                <a:latin typeface="Arial"/>
                <a:cs typeface="Arial"/>
                <a:hlinkClick r:id="rId5">
                  <a:extLst>
                    <a:ext uri="{A12FA001-AC4F-418D-AE19-62706E023703}">
                      <ahyp:hlinkClr xmlns:ahyp="http://schemas.microsoft.com/office/drawing/2018/hyperlinkcolor" val="tx"/>
                    </a:ext>
                  </a:extLst>
                </a:hlinkClick>
              </a:rPr>
              <a:t> </a:t>
            </a:r>
            <a:endParaRPr lang="en-IE" altLang="en-US" sz="1800" dirty="0">
              <a:solidFill>
                <a:srgbClr val="0E73B9"/>
              </a:solidFill>
              <a:latin typeface="Arial"/>
              <a:cs typeface="Arial"/>
            </a:endParaRPr>
          </a:p>
          <a:p>
            <a:pPr eaLnBrk="1" hangingPunct="1">
              <a:spcBef>
                <a:spcPct val="0"/>
              </a:spcBef>
              <a:buFontTx/>
              <a:buNone/>
            </a:pPr>
            <a:endParaRPr lang="en-IE" altLang="en-US" sz="2400" dirty="0"/>
          </a:p>
          <a:p>
            <a:pPr eaLnBrk="1" hangingPunct="1">
              <a:spcBef>
                <a:spcPct val="0"/>
              </a:spcBef>
              <a:buFontTx/>
              <a:buNone/>
            </a:pPr>
            <a:endParaRPr lang="en-GB" altLang="en-US" sz="2400" dirty="0"/>
          </a:p>
        </p:txBody>
      </p:sp>
    </p:spTree>
    <p:extLst>
      <p:ext uri="{BB962C8B-B14F-4D97-AF65-F5344CB8AC3E}">
        <p14:creationId xmlns:p14="http://schemas.microsoft.com/office/powerpoint/2010/main" val="3801605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D39E560-0EA7-40C7-9C29-8E780F544303}"/>
              </a:ext>
            </a:extLst>
          </p:cNvPr>
          <p:cNvSpPr>
            <a:spLocks noGrp="1" noChangeArrowheads="1"/>
          </p:cNvSpPr>
          <p:nvPr>
            <p:ph type="title"/>
          </p:nvPr>
        </p:nvSpPr>
        <p:spPr/>
        <p:txBody>
          <a:bodyPr/>
          <a:lstStyle/>
          <a:p>
            <a:pPr algn="l" eaLnBrk="1" hangingPunct="1"/>
            <a:r>
              <a:rPr lang="en-IE" altLang="en-US" sz="4000" dirty="0">
                <a:solidFill>
                  <a:srgbClr val="A67851"/>
                </a:solidFill>
              </a:rPr>
              <a:t>So, for homework</a:t>
            </a:r>
            <a:endParaRPr lang="en-GB" altLang="en-US" sz="4000" dirty="0">
              <a:solidFill>
                <a:srgbClr val="996633"/>
              </a:solidFill>
            </a:endParaRPr>
          </a:p>
        </p:txBody>
      </p:sp>
      <p:sp>
        <p:nvSpPr>
          <p:cNvPr id="5" name="Rectangle 4">
            <a:extLst>
              <a:ext uri="{FF2B5EF4-FFF2-40B4-BE49-F238E27FC236}">
                <a16:creationId xmlns:a16="http://schemas.microsoft.com/office/drawing/2014/main" id="{84A8CCEA-8B41-4940-A5BD-F5A8C4A56AFA}"/>
              </a:ext>
            </a:extLst>
          </p:cNvPr>
          <p:cNvSpPr/>
          <p:nvPr/>
        </p:nvSpPr>
        <p:spPr>
          <a:xfrm>
            <a:off x="482331" y="1686253"/>
            <a:ext cx="7285630" cy="4626708"/>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609600" indent="-609600">
              <a:spcBef>
                <a:spcPct val="0"/>
              </a:spcBef>
              <a:buFontTx/>
              <a:buAutoNum type="arabicPeriod"/>
            </a:pPr>
            <a:r>
              <a:rPr lang="en-IE" altLang="en-US" sz="2200" dirty="0"/>
              <a:t>Read the </a:t>
            </a:r>
            <a:r>
              <a:rPr lang="en-IE" altLang="en-US" sz="2200" dirty="0">
                <a:hlinkClick r:id="rId3"/>
              </a:rPr>
              <a:t>Research Student Handbook</a:t>
            </a:r>
            <a:endParaRPr lang="en-IE" altLang="en-US" sz="2200" dirty="0">
              <a:solidFill>
                <a:srgbClr val="50A3A3"/>
              </a:solidFill>
            </a:endParaRPr>
          </a:p>
          <a:p>
            <a:pPr marL="609600" indent="-609600">
              <a:spcBef>
                <a:spcPct val="0"/>
              </a:spcBef>
              <a:buFontTx/>
              <a:buAutoNum type="arabicPeriod"/>
            </a:pPr>
            <a:endParaRPr lang="en-US" altLang="en-US" sz="2200" dirty="0"/>
          </a:p>
          <a:p>
            <a:pPr marL="609600" indent="-609600">
              <a:spcBef>
                <a:spcPct val="0"/>
              </a:spcBef>
              <a:buFontTx/>
              <a:buAutoNum type="arabicPeriod"/>
            </a:pPr>
            <a:r>
              <a:rPr lang="en-IE" altLang="en-US" sz="2200" dirty="0"/>
              <a:t>Research your supervisor: publications, experience, etc</a:t>
            </a:r>
            <a:endParaRPr lang="en-US" altLang="en-US" sz="2200" dirty="0"/>
          </a:p>
          <a:p>
            <a:pPr marL="609600" indent="-609600" eaLnBrk="1" hangingPunct="1">
              <a:spcBef>
                <a:spcPct val="0"/>
              </a:spcBef>
              <a:buFontTx/>
              <a:buAutoNum type="arabicPeriod"/>
            </a:pPr>
            <a:endParaRPr lang="en-US" altLang="en-US" sz="2200" dirty="0"/>
          </a:p>
          <a:p>
            <a:pPr marL="609600" indent="-609600">
              <a:spcBef>
                <a:spcPct val="0"/>
              </a:spcBef>
              <a:buFontTx/>
              <a:buAutoNum type="arabicPeriod"/>
            </a:pPr>
            <a:r>
              <a:rPr lang="en-US" altLang="en-US" sz="2200" dirty="0"/>
              <a:t>SWOT analysis:</a:t>
            </a:r>
          </a:p>
          <a:p>
            <a:pPr lvl="2">
              <a:spcBef>
                <a:spcPct val="0"/>
              </a:spcBef>
            </a:pPr>
            <a:r>
              <a:rPr lang="en-US" altLang="en-US" sz="2200" dirty="0">
                <a:solidFill>
                  <a:srgbClr val="50A3A3"/>
                </a:solidFill>
              </a:rPr>
              <a:t>What am I good at?</a:t>
            </a:r>
          </a:p>
          <a:p>
            <a:pPr lvl="2">
              <a:spcBef>
                <a:spcPct val="0"/>
              </a:spcBef>
            </a:pPr>
            <a:r>
              <a:rPr lang="en-US" altLang="en-US" sz="2200" dirty="0">
                <a:solidFill>
                  <a:srgbClr val="50A3A3"/>
                </a:solidFill>
              </a:rPr>
              <a:t>What do I need to work on?</a:t>
            </a:r>
          </a:p>
          <a:p>
            <a:pPr lvl="2">
              <a:spcBef>
                <a:spcPct val="0"/>
              </a:spcBef>
            </a:pPr>
            <a:r>
              <a:rPr lang="en-US" altLang="en-US" sz="2200" dirty="0">
                <a:solidFill>
                  <a:srgbClr val="50A3A3"/>
                </a:solidFill>
              </a:rPr>
              <a:t>What can help me?</a:t>
            </a:r>
          </a:p>
          <a:p>
            <a:pPr lvl="2">
              <a:spcBef>
                <a:spcPct val="0"/>
              </a:spcBef>
            </a:pPr>
            <a:r>
              <a:rPr lang="en-US" altLang="en-US" sz="2200" dirty="0">
                <a:solidFill>
                  <a:srgbClr val="50A3A3"/>
                </a:solidFill>
              </a:rPr>
              <a:t>What do I need to look for?</a:t>
            </a:r>
          </a:p>
          <a:p>
            <a:pPr marL="609600" indent="-609600">
              <a:spcBef>
                <a:spcPct val="0"/>
              </a:spcBef>
              <a:buFontTx/>
              <a:buAutoNum type="arabicPeriod"/>
            </a:pPr>
            <a:endParaRPr lang="en-US" altLang="en-US" sz="2200" dirty="0">
              <a:solidFill>
                <a:srgbClr val="50A3A3"/>
              </a:solidFill>
            </a:endParaRPr>
          </a:p>
          <a:p>
            <a:pPr marL="609600" indent="-609600" eaLnBrk="1" hangingPunct="1">
              <a:spcBef>
                <a:spcPct val="0"/>
              </a:spcBef>
              <a:buFontTx/>
              <a:buAutoNum type="arabicPeriod"/>
            </a:pPr>
            <a:r>
              <a:rPr lang="en-IE" altLang="en-US" sz="2200" dirty="0"/>
              <a:t>Further reading:</a:t>
            </a:r>
          </a:p>
          <a:p>
            <a:pPr eaLnBrk="1" hangingPunct="1">
              <a:spcBef>
                <a:spcPct val="0"/>
              </a:spcBef>
            </a:pPr>
            <a:r>
              <a:rPr lang="en-IE" altLang="en-US" sz="2200" dirty="0">
                <a:solidFill>
                  <a:srgbClr val="50A3A3"/>
                </a:solidFill>
              </a:rPr>
              <a:t>	</a:t>
            </a:r>
            <a:r>
              <a:rPr lang="en-IE" altLang="en-US" sz="2200" dirty="0">
                <a:solidFill>
                  <a:srgbClr val="50A3A3"/>
                </a:solidFill>
                <a:hlinkClick r:id="rId4"/>
              </a:rPr>
              <a:t>Rowena Murray, </a:t>
            </a:r>
            <a:r>
              <a:rPr lang="en-IE" altLang="en-US" sz="2200" i="1" dirty="0">
                <a:solidFill>
                  <a:srgbClr val="50A3A3"/>
                </a:solidFill>
                <a:hlinkClick r:id="rId4"/>
              </a:rPr>
              <a:t>How to Write a Thesis</a:t>
            </a:r>
            <a:r>
              <a:rPr lang="en-IE" altLang="en-US" sz="2200" dirty="0">
                <a:solidFill>
                  <a:srgbClr val="50A3A3"/>
                </a:solidFill>
                <a:hlinkClick r:id="rId4"/>
              </a:rPr>
              <a:t>, 2006</a:t>
            </a:r>
            <a:endParaRPr lang="en-IE" altLang="en-US" sz="2200" dirty="0">
              <a:solidFill>
                <a:srgbClr val="50A3A3"/>
              </a:solidFill>
            </a:endParaRPr>
          </a:p>
          <a:p>
            <a:pPr algn="ctr"/>
            <a:endParaRPr lang="en-IE" dirty="0"/>
          </a:p>
        </p:txBody>
      </p:sp>
    </p:spTree>
    <p:extLst>
      <p:ext uri="{BB962C8B-B14F-4D97-AF65-F5344CB8AC3E}">
        <p14:creationId xmlns:p14="http://schemas.microsoft.com/office/powerpoint/2010/main" val="1668531873"/>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8ED65-35A6-E9F9-4C8D-39F40301B95D}"/>
              </a:ext>
            </a:extLst>
          </p:cNvPr>
          <p:cNvSpPr>
            <a:spLocks noGrp="1"/>
          </p:cNvSpPr>
          <p:nvPr>
            <p:ph idx="1"/>
          </p:nvPr>
        </p:nvSpPr>
        <p:spPr>
          <a:xfrm>
            <a:off x="628650" y="2226469"/>
            <a:ext cx="2513207" cy="3263504"/>
          </a:xfrm>
        </p:spPr>
        <p:txBody>
          <a:bodyPr vert="horz" lIns="68580" tIns="34290" rIns="68580" bIns="34290" rtlCol="0" anchor="t">
            <a:normAutofit/>
          </a:bodyPr>
          <a:lstStyle/>
          <a:p>
            <a:r>
              <a:rPr lang="en-US" dirty="0">
                <a:cs typeface="Calibri"/>
              </a:rPr>
              <a:t>Scan the QR code to fill in </a:t>
            </a:r>
            <a:r>
              <a:rPr lang="en-US">
                <a:cs typeface="Calibri"/>
              </a:rPr>
              <a:t>our 1-minute feedback survey</a:t>
            </a:r>
            <a:endParaRPr lang="en-US" dirty="0"/>
          </a:p>
          <a:p>
            <a:endParaRPr lang="en-US" dirty="0">
              <a:cs typeface="Calibri"/>
            </a:endParaRPr>
          </a:p>
          <a:p>
            <a:r>
              <a:rPr lang="en-US" dirty="0">
                <a:cs typeface="Calibri"/>
              </a:rPr>
              <a:t>Responses are anonymous; no identifying information is requested.</a:t>
            </a:r>
          </a:p>
        </p:txBody>
      </p:sp>
      <p:sp>
        <p:nvSpPr>
          <p:cNvPr id="5" name="Rectangle 2">
            <a:extLst>
              <a:ext uri="{FF2B5EF4-FFF2-40B4-BE49-F238E27FC236}">
                <a16:creationId xmlns:a16="http://schemas.microsoft.com/office/drawing/2014/main" id="{FFB0A6F0-3633-4E0B-9432-F0EFF1927E29}"/>
              </a:ext>
            </a:extLst>
          </p:cNvPr>
          <p:cNvSpPr txBox="1">
            <a:spLocks noChangeArrowheads="1"/>
          </p:cNvSpPr>
          <p:nvPr/>
        </p:nvSpPr>
        <p:spPr>
          <a:xfrm>
            <a:off x="339538" y="85147"/>
            <a:ext cx="8804462" cy="1143000"/>
          </a:xfrm>
          <a:prstGeom prst="rect">
            <a:avLst/>
          </a:prstGeom>
        </p:spPr>
        <p:txBody>
          <a:bodyPr vert="horz" lIns="0" tIns="0" rIns="0" bIns="0" rtlCol="0" anchor="b" anchorCtr="0">
            <a:noAutofit/>
          </a:bodyPr>
          <a:lstStyle>
            <a:lvl1pPr algn="l" defTabSz="914400" rtl="0" eaLnBrk="1" latinLnBrk="0" hangingPunct="1">
              <a:spcBef>
                <a:spcPct val="0"/>
              </a:spcBef>
              <a:buNone/>
              <a:defRPr sz="2600" b="1" kern="1200">
                <a:solidFill>
                  <a:schemeClr val="tx1"/>
                </a:solidFill>
                <a:latin typeface="+mj-lt"/>
                <a:ea typeface="+mj-ea"/>
                <a:cs typeface="+mj-cs"/>
              </a:defRPr>
            </a:lvl1pPr>
          </a:lstStyle>
          <a:p>
            <a:r>
              <a:rPr lang="en-IE" altLang="en-US" sz="4000" dirty="0">
                <a:solidFill>
                  <a:srgbClr val="A67851"/>
                </a:solidFill>
              </a:rPr>
              <a:t>Give us feedback on this session, please!</a:t>
            </a:r>
            <a:endParaRPr lang="en-GB" altLang="en-US" sz="4000" dirty="0">
              <a:solidFill>
                <a:srgbClr val="A67851"/>
              </a:solidFill>
            </a:endParaRPr>
          </a:p>
        </p:txBody>
      </p:sp>
      <p:pic>
        <p:nvPicPr>
          <p:cNvPr id="4" name="Picture 3" descr="A qr code with many black squares&#10;&#10;AI-generated content may be incorrect.">
            <a:extLst>
              <a:ext uri="{FF2B5EF4-FFF2-40B4-BE49-F238E27FC236}">
                <a16:creationId xmlns:a16="http://schemas.microsoft.com/office/drawing/2014/main" id="{2E774D3A-D00D-073E-B003-072AB0C8F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502" y="2062145"/>
            <a:ext cx="3427828" cy="3427828"/>
          </a:xfrm>
          <a:prstGeom prst="rect">
            <a:avLst/>
          </a:prstGeom>
        </p:spPr>
      </p:pic>
    </p:spTree>
    <p:extLst>
      <p:ext uri="{BB962C8B-B14F-4D97-AF65-F5344CB8AC3E}">
        <p14:creationId xmlns:p14="http://schemas.microsoft.com/office/powerpoint/2010/main" val="1665954906"/>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33350" y="237547"/>
            <a:ext cx="8229600" cy="1143000"/>
          </a:xfrm>
        </p:spPr>
        <p:txBody>
          <a:bodyPr/>
          <a:lstStyle/>
          <a:p>
            <a:pPr eaLnBrk="1" hangingPunct="1"/>
            <a:r>
              <a:rPr lang="en-IE" altLang="en-US" sz="4000" dirty="0">
                <a:solidFill>
                  <a:srgbClr val="A67851"/>
                </a:solidFill>
              </a:rPr>
              <a:t>Postgraduate Advisory Service</a:t>
            </a:r>
            <a:endParaRPr lang="en-GB" altLang="en-US" sz="4000" dirty="0">
              <a:solidFill>
                <a:srgbClr val="A67851"/>
              </a:solidFill>
            </a:endParaRPr>
          </a:p>
        </p:txBody>
      </p:sp>
      <p:sp>
        <p:nvSpPr>
          <p:cNvPr id="36867" name="Text Box 4"/>
          <p:cNvSpPr txBox="1">
            <a:spLocks noChangeArrowheads="1"/>
          </p:cNvSpPr>
          <p:nvPr/>
        </p:nvSpPr>
        <p:spPr bwMode="auto">
          <a:xfrm>
            <a:off x="1574239" y="1947573"/>
            <a:ext cx="4356100" cy="484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IE" altLang="en-US" sz="2400" dirty="0">
              <a:latin typeface="Helvetica" panose="020B0604020202020204" pitchFamily="34" charset="0"/>
            </a:endParaRPr>
          </a:p>
          <a:p>
            <a:pPr>
              <a:spcBef>
                <a:spcPct val="0"/>
              </a:spcBef>
              <a:buNone/>
            </a:pPr>
            <a:r>
              <a:rPr lang="en-IE" altLang="en-US" sz="2400" dirty="0">
                <a:latin typeface="Arial"/>
                <a:cs typeface="Arial"/>
                <a:hlinkClick r:id="rId3"/>
              </a:rPr>
              <a:t>postgrad.support@tcd.ie</a:t>
            </a:r>
            <a:r>
              <a:rPr lang="en-IE" altLang="en-US" sz="2400" dirty="0">
                <a:latin typeface="Arial"/>
                <a:cs typeface="Arial"/>
              </a:rPr>
              <a:t> </a:t>
            </a:r>
            <a:endParaRPr lang="en-IE" altLang="en-US" sz="2400" dirty="0">
              <a:cs typeface="Arial"/>
            </a:endParaRPr>
          </a:p>
          <a:p>
            <a:pPr eaLnBrk="1" hangingPunct="1">
              <a:spcBef>
                <a:spcPct val="0"/>
              </a:spcBef>
              <a:buFontTx/>
              <a:buNone/>
            </a:pPr>
            <a:endParaRPr lang="en-IE" altLang="en-US" sz="2400" dirty="0">
              <a:cs typeface="Arial"/>
            </a:endParaRPr>
          </a:p>
          <a:p>
            <a:pPr eaLnBrk="1" hangingPunct="1">
              <a:spcBef>
                <a:spcPct val="0"/>
              </a:spcBef>
              <a:buFontTx/>
              <a:buNone/>
            </a:pPr>
            <a:endParaRPr lang="en-IE" altLang="en-US" sz="2400" dirty="0">
              <a:cs typeface="Arial"/>
            </a:endParaRPr>
          </a:p>
          <a:p>
            <a:pPr eaLnBrk="1" hangingPunct="1">
              <a:spcBef>
                <a:spcPct val="0"/>
              </a:spcBef>
              <a:buFontTx/>
              <a:buNone/>
            </a:pPr>
            <a:r>
              <a:rPr lang="en-IE" altLang="en-US" sz="2400" dirty="0">
                <a:latin typeface="Arial"/>
                <a:cs typeface="Arial"/>
              </a:rPr>
              <a:t>Visit the </a:t>
            </a:r>
            <a:r>
              <a:rPr lang="en-IE" altLang="en-US" sz="2400" dirty="0">
                <a:latin typeface="Arial"/>
                <a:cs typeface="Arial"/>
                <a:hlinkClick r:id="rId4"/>
              </a:rPr>
              <a:t>PAS website</a:t>
            </a:r>
            <a:r>
              <a:rPr lang="en-IE" altLang="en-US" sz="2400" dirty="0">
                <a:latin typeface="Arial"/>
                <a:cs typeface="Arial"/>
              </a:rPr>
              <a:t> on tcd.ie</a:t>
            </a:r>
          </a:p>
          <a:p>
            <a:pPr eaLnBrk="1" hangingPunct="1">
              <a:spcBef>
                <a:spcPct val="0"/>
              </a:spcBef>
              <a:buFontTx/>
              <a:buNone/>
            </a:pPr>
            <a:endParaRPr lang="en-IE" altLang="en-US" sz="2400" dirty="0">
              <a:solidFill>
                <a:srgbClr val="CC0000"/>
              </a:solidFill>
              <a:latin typeface="Helvetica" panose="020B0604020202020204" pitchFamily="34" charset="0"/>
            </a:endParaRPr>
          </a:p>
          <a:p>
            <a:pPr eaLnBrk="1" hangingPunct="1">
              <a:spcBef>
                <a:spcPct val="0"/>
              </a:spcBef>
              <a:buFontTx/>
              <a:buNone/>
            </a:pPr>
            <a:endParaRPr lang="en-IE" altLang="en-US" sz="2400" dirty="0">
              <a:latin typeface="Helvetica" panose="020B0604020202020204" pitchFamily="34" charset="0"/>
            </a:endParaRPr>
          </a:p>
          <a:p>
            <a:pPr eaLnBrk="1" hangingPunct="1">
              <a:spcBef>
                <a:spcPct val="0"/>
              </a:spcBef>
              <a:buFontTx/>
              <a:buNone/>
            </a:pPr>
            <a:r>
              <a:rPr lang="en-IE" altLang="en-US" sz="2400" dirty="0">
                <a:latin typeface="Helvetica" panose="020B0604020202020204" pitchFamily="34" charset="0"/>
              </a:rPr>
              <a:t>@TCDPGAdvisory</a:t>
            </a:r>
          </a:p>
          <a:p>
            <a:pPr eaLnBrk="1" hangingPunct="1">
              <a:spcBef>
                <a:spcPct val="50000"/>
              </a:spcBef>
              <a:buFontTx/>
              <a:buNone/>
            </a:pPr>
            <a:endParaRPr lang="en-GB" altLang="en-US" sz="1800" dirty="0"/>
          </a:p>
          <a:p>
            <a:pPr>
              <a:spcBef>
                <a:spcPct val="50000"/>
              </a:spcBef>
              <a:buNone/>
            </a:pPr>
            <a:endParaRPr lang="en-GB" altLang="en-US" sz="1800" dirty="0"/>
          </a:p>
          <a:p>
            <a:pPr>
              <a:spcBef>
                <a:spcPct val="50000"/>
              </a:spcBef>
              <a:buNone/>
            </a:pPr>
            <a:r>
              <a:rPr lang="en-IE" altLang="en-US" sz="2400" dirty="0">
                <a:latin typeface="Helvetica" panose="020B0604020202020204" pitchFamily="34" charset="0"/>
              </a:rPr>
              <a:t>@TCDPGAdvisory</a:t>
            </a:r>
          </a:p>
          <a:p>
            <a:pPr eaLnBrk="1" hangingPunct="1">
              <a:spcBef>
                <a:spcPct val="50000"/>
              </a:spcBef>
              <a:buFontTx/>
              <a:buNone/>
            </a:pPr>
            <a:endParaRPr lang="en-GB" altLang="en-US" sz="1800" dirty="0"/>
          </a:p>
        </p:txBody>
      </p:sp>
      <p:pic>
        <p:nvPicPr>
          <p:cNvPr id="3" name="Graphic 2" descr="Email with solid fill">
            <a:extLst>
              <a:ext uri="{FF2B5EF4-FFF2-40B4-BE49-F238E27FC236}">
                <a16:creationId xmlns:a16="http://schemas.microsoft.com/office/drawing/2014/main" id="{9AE3AF9D-D9AD-465F-B932-487B8C213A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525" y="1947573"/>
            <a:ext cx="914400" cy="914400"/>
          </a:xfrm>
          <a:prstGeom prst="rect">
            <a:avLst/>
          </a:prstGeom>
        </p:spPr>
      </p:pic>
      <p:pic>
        <p:nvPicPr>
          <p:cNvPr id="5" name="Graphic 4" descr="Internet with solid fill">
            <a:extLst>
              <a:ext uri="{FF2B5EF4-FFF2-40B4-BE49-F238E27FC236}">
                <a16:creationId xmlns:a16="http://schemas.microsoft.com/office/drawing/2014/main" id="{0BC5092F-6175-44EC-9764-1F8B0CFDB7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9572" y="3141552"/>
            <a:ext cx="914400" cy="914400"/>
          </a:xfrm>
          <a:prstGeom prst="rect">
            <a:avLst/>
          </a:prstGeom>
        </p:spPr>
      </p:pic>
      <p:pic>
        <p:nvPicPr>
          <p:cNvPr id="2050" name="Picture 2" descr="See the source image">
            <a:extLst>
              <a:ext uri="{FF2B5EF4-FFF2-40B4-BE49-F238E27FC236}">
                <a16:creationId xmlns:a16="http://schemas.microsoft.com/office/drawing/2014/main" id="{17B6071A-EE52-405E-8B78-41180E7B05E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9572" y="433553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a:extLst>
              <a:ext uri="{FF2B5EF4-FFF2-40B4-BE49-F238E27FC236}">
                <a16:creationId xmlns:a16="http://schemas.microsoft.com/office/drawing/2014/main" id="{BF764FC3-D65D-4B2A-A69A-9ED65C47A06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6016" y="5529510"/>
            <a:ext cx="1141512" cy="856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767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p>
        </p:txBody>
      </p:sp>
    </p:spTree>
    <p:extLst>
      <p:ext uri="{BB962C8B-B14F-4D97-AF65-F5344CB8AC3E}">
        <p14:creationId xmlns:p14="http://schemas.microsoft.com/office/powerpoint/2010/main" val="173462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15610" y="504351"/>
            <a:ext cx="8134348" cy="561600"/>
          </a:xfrm>
        </p:spPr>
        <p:txBody>
          <a:bodyPr/>
          <a:lstStyle/>
          <a:p>
            <a:pPr eaLnBrk="1" hangingPunct="1"/>
            <a:r>
              <a:rPr lang="en-IE" altLang="en-US" sz="4000" b="1" dirty="0">
                <a:solidFill>
                  <a:srgbClr val="A67851"/>
                </a:solidFill>
              </a:rPr>
              <a:t>What’s different about supervision?</a:t>
            </a:r>
            <a:endParaRPr lang="en-GB" altLang="en-US" sz="4000" b="1" dirty="0">
              <a:solidFill>
                <a:srgbClr val="A67851"/>
              </a:solidFill>
            </a:endParaRPr>
          </a:p>
        </p:txBody>
      </p:sp>
      <p:sp>
        <p:nvSpPr>
          <p:cNvPr id="2" name="Thought Bubble: Cloud 1">
            <a:extLst>
              <a:ext uri="{FF2B5EF4-FFF2-40B4-BE49-F238E27FC236}">
                <a16:creationId xmlns:a16="http://schemas.microsoft.com/office/drawing/2014/main" id="{45591504-E2B0-4A17-8EA7-FB68B5B291E2}"/>
              </a:ext>
            </a:extLst>
          </p:cNvPr>
          <p:cNvSpPr/>
          <p:nvPr/>
        </p:nvSpPr>
        <p:spPr>
          <a:xfrm>
            <a:off x="341071" y="1485355"/>
            <a:ext cx="3977196" cy="2388094"/>
          </a:xfrm>
          <a:prstGeom prst="cloudCallou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200" b="1" dirty="0">
                <a:solidFill>
                  <a:srgbClr val="0E73B9"/>
                </a:solidFill>
              </a:rPr>
              <a:t>Guide not a travel companion</a:t>
            </a:r>
          </a:p>
        </p:txBody>
      </p:sp>
      <p:sp>
        <p:nvSpPr>
          <p:cNvPr id="6" name="Thought Bubble: Cloud 5">
            <a:extLst>
              <a:ext uri="{FF2B5EF4-FFF2-40B4-BE49-F238E27FC236}">
                <a16:creationId xmlns:a16="http://schemas.microsoft.com/office/drawing/2014/main" id="{BBA46BAC-53F7-4DDE-8523-FDA5CE598B0F}"/>
              </a:ext>
            </a:extLst>
          </p:cNvPr>
          <p:cNvSpPr/>
          <p:nvPr/>
        </p:nvSpPr>
        <p:spPr>
          <a:xfrm>
            <a:off x="1491175" y="3725001"/>
            <a:ext cx="5050302" cy="2388094"/>
          </a:xfrm>
          <a:prstGeom prst="cloudCallou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200" b="1" dirty="0">
                <a:solidFill>
                  <a:srgbClr val="FF9933"/>
                </a:solidFill>
              </a:rPr>
              <a:t>Academic &amp; Professional Relationship</a:t>
            </a:r>
          </a:p>
          <a:p>
            <a:pPr algn="ctr"/>
            <a:r>
              <a:rPr lang="en-IE" sz="2200" b="1" dirty="0">
                <a:solidFill>
                  <a:srgbClr val="FF9933"/>
                </a:solidFill>
              </a:rPr>
              <a:t>NOT </a:t>
            </a:r>
          </a:p>
          <a:p>
            <a:pPr algn="ctr"/>
            <a:r>
              <a:rPr lang="en-IE" sz="2200" b="1" dirty="0">
                <a:solidFill>
                  <a:srgbClr val="FF9933"/>
                </a:solidFill>
              </a:rPr>
              <a:t>Pastoral &amp; Personal</a:t>
            </a:r>
          </a:p>
        </p:txBody>
      </p:sp>
      <p:sp>
        <p:nvSpPr>
          <p:cNvPr id="7" name="Thought Bubble: Cloud 6">
            <a:extLst>
              <a:ext uri="{FF2B5EF4-FFF2-40B4-BE49-F238E27FC236}">
                <a16:creationId xmlns:a16="http://schemas.microsoft.com/office/drawing/2014/main" id="{1A5F5D0E-B5C6-4A33-B92B-4CF72FBE3CA7}"/>
              </a:ext>
            </a:extLst>
          </p:cNvPr>
          <p:cNvSpPr/>
          <p:nvPr/>
        </p:nvSpPr>
        <p:spPr>
          <a:xfrm flipH="1">
            <a:off x="4985826" y="1732276"/>
            <a:ext cx="3977196" cy="2388094"/>
          </a:xfrm>
          <a:prstGeom prst="cloudCallou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200" b="1" dirty="0">
                <a:solidFill>
                  <a:srgbClr val="0E73B9"/>
                </a:solidFill>
              </a:rPr>
              <a:t>Not an expert in your topic:</a:t>
            </a:r>
          </a:p>
          <a:p>
            <a:pPr algn="ctr"/>
            <a:r>
              <a:rPr lang="en-IE" sz="2200" b="1" dirty="0">
                <a:solidFill>
                  <a:srgbClr val="0E73B9"/>
                </a:solidFill>
              </a:rPr>
              <a:t>You Are!</a:t>
            </a:r>
          </a:p>
        </p:txBody>
      </p:sp>
    </p:spTree>
    <p:extLst>
      <p:ext uri="{BB962C8B-B14F-4D97-AF65-F5344CB8AC3E}">
        <p14:creationId xmlns:p14="http://schemas.microsoft.com/office/powerpoint/2010/main" val="2232783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04861" y="617119"/>
            <a:ext cx="7500939" cy="561600"/>
          </a:xfrm>
        </p:spPr>
        <p:txBody>
          <a:bodyPr/>
          <a:lstStyle/>
          <a:p>
            <a:pPr eaLnBrk="1" hangingPunct="1"/>
            <a:r>
              <a:rPr lang="en-IE" altLang="en-US" sz="4000" dirty="0">
                <a:solidFill>
                  <a:srgbClr val="A67851"/>
                </a:solidFill>
              </a:rPr>
              <a:t>Let’s build</a:t>
            </a:r>
            <a:r>
              <a:rPr lang="en-IE" altLang="en-US" sz="4000" b="1" dirty="0">
                <a:solidFill>
                  <a:srgbClr val="A67851"/>
                </a:solidFill>
              </a:rPr>
              <a:t> the ideal supervisor</a:t>
            </a:r>
            <a:endParaRPr lang="en-GB" altLang="en-US" sz="4000" b="1" dirty="0">
              <a:solidFill>
                <a:srgbClr val="A67851"/>
              </a:solidFill>
            </a:endParaRPr>
          </a:p>
        </p:txBody>
      </p:sp>
      <p:pic>
        <p:nvPicPr>
          <p:cNvPr id="7171" name="Picture 4" descr="supervi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447800"/>
            <a:ext cx="533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381000" y="1600200"/>
            <a:ext cx="3124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E" altLang="en-US" sz="1600" dirty="0"/>
              <a:t>Provides constructive feedback</a:t>
            </a:r>
          </a:p>
        </p:txBody>
      </p:sp>
      <p:sp>
        <p:nvSpPr>
          <p:cNvPr id="3077" name="TextBox 2"/>
          <p:cNvSpPr txBox="1">
            <a:spLocks noChangeArrowheads="1"/>
          </p:cNvSpPr>
          <p:nvPr/>
        </p:nvSpPr>
        <p:spPr bwMode="auto">
          <a:xfrm>
            <a:off x="457200" y="2667000"/>
            <a:ext cx="297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E" altLang="en-US" sz="1600"/>
              <a:t>Good communicator</a:t>
            </a:r>
          </a:p>
        </p:txBody>
      </p:sp>
      <p:sp>
        <p:nvSpPr>
          <p:cNvPr id="3078" name="TextBox 3"/>
          <p:cNvSpPr txBox="1">
            <a:spLocks noChangeArrowheads="1"/>
          </p:cNvSpPr>
          <p:nvPr/>
        </p:nvSpPr>
        <p:spPr bwMode="auto">
          <a:xfrm>
            <a:off x="457200" y="3848100"/>
            <a:ext cx="251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E" altLang="en-US" sz="1600"/>
              <a:t>Friendly</a:t>
            </a:r>
          </a:p>
        </p:txBody>
      </p:sp>
      <p:sp>
        <p:nvSpPr>
          <p:cNvPr id="3079" name="TextBox 4"/>
          <p:cNvSpPr txBox="1">
            <a:spLocks noChangeArrowheads="1"/>
          </p:cNvSpPr>
          <p:nvPr/>
        </p:nvSpPr>
        <p:spPr bwMode="auto">
          <a:xfrm>
            <a:off x="6438900" y="4308475"/>
            <a:ext cx="1714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E" altLang="en-US" sz="1600"/>
              <a:t>Knowledgeable</a:t>
            </a:r>
          </a:p>
        </p:txBody>
      </p:sp>
      <p:sp>
        <p:nvSpPr>
          <p:cNvPr id="3080" name="TextBox 5"/>
          <p:cNvSpPr txBox="1">
            <a:spLocks noChangeArrowheads="1"/>
          </p:cNvSpPr>
          <p:nvPr/>
        </p:nvSpPr>
        <p:spPr bwMode="auto">
          <a:xfrm>
            <a:off x="7010400" y="1676400"/>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E" altLang="en-US" sz="1600"/>
              <a:t>Patient</a:t>
            </a:r>
          </a:p>
        </p:txBody>
      </p:sp>
      <p:sp>
        <p:nvSpPr>
          <p:cNvPr id="3081" name="TextBox 6"/>
          <p:cNvSpPr txBox="1">
            <a:spLocks noChangeArrowheads="1"/>
          </p:cNvSpPr>
          <p:nvPr/>
        </p:nvSpPr>
        <p:spPr bwMode="auto">
          <a:xfrm>
            <a:off x="6324600" y="3005138"/>
            <a:ext cx="2667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E" altLang="en-US" sz="1600"/>
              <a:t>Available</a:t>
            </a:r>
          </a:p>
        </p:txBody>
      </p:sp>
      <p:cxnSp>
        <p:nvCxnSpPr>
          <p:cNvPr id="10" name="Straight Arrow Connector 9"/>
          <p:cNvCxnSpPr/>
          <p:nvPr/>
        </p:nvCxnSpPr>
        <p:spPr>
          <a:xfrm flipH="1" flipV="1">
            <a:off x="2590800" y="2014538"/>
            <a:ext cx="1143000" cy="652462"/>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2" name="Straight Arrow Connector 11"/>
          <p:cNvCxnSpPr/>
          <p:nvPr/>
        </p:nvCxnSpPr>
        <p:spPr>
          <a:xfrm flipH="1" flipV="1">
            <a:off x="2590800" y="2836863"/>
            <a:ext cx="1143000" cy="168275"/>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4" name="Straight Arrow Connector 13"/>
          <p:cNvCxnSpPr/>
          <p:nvPr/>
        </p:nvCxnSpPr>
        <p:spPr>
          <a:xfrm flipH="1">
            <a:off x="1600200" y="3344863"/>
            <a:ext cx="1981200" cy="67310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6" name="Straight Arrow Connector 15"/>
          <p:cNvCxnSpPr/>
          <p:nvPr/>
        </p:nvCxnSpPr>
        <p:spPr>
          <a:xfrm>
            <a:off x="5181600" y="3848100"/>
            <a:ext cx="1143000" cy="338138"/>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8" name="Straight Arrow Connector 17"/>
          <p:cNvCxnSpPr/>
          <p:nvPr/>
        </p:nvCxnSpPr>
        <p:spPr>
          <a:xfrm>
            <a:off x="5638800" y="3175000"/>
            <a:ext cx="685800" cy="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20" name="Straight Arrow Connector 19"/>
          <p:cNvCxnSpPr/>
          <p:nvPr/>
        </p:nvCxnSpPr>
        <p:spPr>
          <a:xfrm flipV="1">
            <a:off x="6096000" y="2014538"/>
            <a:ext cx="838200" cy="500062"/>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358713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8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p:bldP spid="3078" grpId="0"/>
      <p:bldP spid="3079" grpId="0"/>
      <p:bldP spid="3080" grpId="0"/>
      <p:bldP spid="3081"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675409" y="135082"/>
            <a:ext cx="8229600" cy="1143000"/>
          </a:xfrm>
        </p:spPr>
        <p:txBody>
          <a:bodyPr/>
          <a:lstStyle/>
          <a:p>
            <a:pPr algn="l" eaLnBrk="1" hangingPunct="1"/>
            <a:r>
              <a:rPr lang="en-IE" altLang="en-US" sz="4000" b="1" dirty="0">
                <a:solidFill>
                  <a:srgbClr val="A67851"/>
                </a:solidFill>
              </a:rPr>
              <a:t>Supervisor’s Responsibilities</a:t>
            </a:r>
            <a:endParaRPr lang="en-GB" altLang="en-US" sz="4000" b="1" dirty="0">
              <a:solidFill>
                <a:srgbClr val="A67851"/>
              </a:solidFill>
            </a:endParaRPr>
          </a:p>
        </p:txBody>
      </p:sp>
      <p:sp>
        <p:nvSpPr>
          <p:cNvPr id="2" name="Rectangle 1">
            <a:extLst>
              <a:ext uri="{FF2B5EF4-FFF2-40B4-BE49-F238E27FC236}">
                <a16:creationId xmlns:a16="http://schemas.microsoft.com/office/drawing/2014/main" id="{DE43071E-3E03-4509-A204-31496E9BA2C2}"/>
              </a:ext>
            </a:extLst>
          </p:cNvPr>
          <p:cNvSpPr/>
          <p:nvPr/>
        </p:nvSpPr>
        <p:spPr>
          <a:xfrm>
            <a:off x="675409" y="2366128"/>
            <a:ext cx="3373515" cy="3750586"/>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200000"/>
              </a:lnSpc>
              <a:buFont typeface="Arial" panose="020B0604020202020204" pitchFamily="34" charset="0"/>
              <a:buChar char="•"/>
            </a:pPr>
            <a:r>
              <a:rPr lang="en-IE" sz="2200" b="1" dirty="0"/>
              <a:t>Guidance throughout </a:t>
            </a:r>
          </a:p>
          <a:p>
            <a:pPr marL="285750" indent="-285750">
              <a:lnSpc>
                <a:spcPct val="200000"/>
              </a:lnSpc>
              <a:buFont typeface="Arial" panose="020B0604020202020204" pitchFamily="34" charset="0"/>
              <a:buChar char="•"/>
            </a:pPr>
            <a:r>
              <a:rPr lang="en-IE" sz="2200" b="1" dirty="0"/>
              <a:t>Advice on quality</a:t>
            </a:r>
          </a:p>
          <a:p>
            <a:pPr marL="285750" indent="-285750">
              <a:lnSpc>
                <a:spcPct val="200000"/>
              </a:lnSpc>
              <a:buFont typeface="Arial" panose="020B0604020202020204" pitchFamily="34" charset="0"/>
              <a:buChar char="•"/>
            </a:pPr>
            <a:r>
              <a:rPr lang="en-IE" sz="2200" b="1" dirty="0"/>
              <a:t>Regular communication</a:t>
            </a:r>
          </a:p>
          <a:p>
            <a:pPr marL="285750" indent="-285750">
              <a:lnSpc>
                <a:spcPct val="200000"/>
              </a:lnSpc>
              <a:buFont typeface="Arial" panose="020B0604020202020204" pitchFamily="34" charset="0"/>
              <a:buChar char="•"/>
            </a:pPr>
            <a:r>
              <a:rPr lang="en-IE" sz="2200" b="1" dirty="0"/>
              <a:t>Regular meetings </a:t>
            </a:r>
          </a:p>
          <a:p>
            <a:pPr marL="285750" indent="-285750">
              <a:lnSpc>
                <a:spcPct val="200000"/>
              </a:lnSpc>
              <a:buFont typeface="Arial" panose="020B0604020202020204" pitchFamily="34" charset="0"/>
              <a:buChar char="•"/>
            </a:pPr>
            <a:r>
              <a:rPr lang="en-IE" sz="2200" b="1" dirty="0"/>
              <a:t>Sabbatical replacement</a:t>
            </a:r>
          </a:p>
        </p:txBody>
      </p:sp>
      <p:sp>
        <p:nvSpPr>
          <p:cNvPr id="5" name="Rectangle 4">
            <a:extLst>
              <a:ext uri="{FF2B5EF4-FFF2-40B4-BE49-F238E27FC236}">
                <a16:creationId xmlns:a16="http://schemas.microsoft.com/office/drawing/2014/main" id="{8593D97A-EE72-422F-8B80-EA3A85D777DF}"/>
              </a:ext>
            </a:extLst>
          </p:cNvPr>
          <p:cNvSpPr/>
          <p:nvPr/>
        </p:nvSpPr>
        <p:spPr>
          <a:xfrm>
            <a:off x="4601569" y="2366126"/>
            <a:ext cx="3373515" cy="3750587"/>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200000"/>
              </a:lnSpc>
              <a:buFont typeface="Arial" panose="020B0604020202020204" pitchFamily="34" charset="0"/>
              <a:buChar char="•"/>
            </a:pPr>
            <a:r>
              <a:rPr lang="en-IE" sz="2200" b="1" dirty="0"/>
              <a:t>Constructive Feedback</a:t>
            </a:r>
          </a:p>
          <a:p>
            <a:pPr marL="285750" indent="-285750">
              <a:lnSpc>
                <a:spcPct val="200000"/>
              </a:lnSpc>
              <a:buFont typeface="Arial" panose="020B0604020202020204" pitchFamily="34" charset="0"/>
              <a:buChar char="•"/>
            </a:pPr>
            <a:r>
              <a:rPr lang="en-IE" sz="2200" b="1" dirty="0"/>
              <a:t>Guidance on structure</a:t>
            </a:r>
          </a:p>
          <a:p>
            <a:pPr marL="285750" indent="-285750">
              <a:lnSpc>
                <a:spcPct val="200000"/>
              </a:lnSpc>
              <a:buFont typeface="Arial" panose="020B0604020202020204" pitchFamily="34" charset="0"/>
              <a:buChar char="•"/>
            </a:pPr>
            <a:r>
              <a:rPr lang="en-IE" sz="2200" b="1" dirty="0"/>
              <a:t>Guidance on writing </a:t>
            </a:r>
          </a:p>
          <a:p>
            <a:pPr marL="285750" indent="-285750">
              <a:lnSpc>
                <a:spcPct val="200000"/>
              </a:lnSpc>
              <a:buFont typeface="Arial" panose="020B0604020202020204" pitchFamily="34" charset="0"/>
              <a:buChar char="•"/>
            </a:pPr>
            <a:r>
              <a:rPr lang="en-IE" sz="2200" b="1" dirty="0"/>
              <a:t>Final reading </a:t>
            </a:r>
          </a:p>
          <a:p>
            <a:pPr algn="ctr"/>
            <a:endParaRPr lang="en-IE" dirty="0"/>
          </a:p>
        </p:txBody>
      </p:sp>
      <p:sp>
        <p:nvSpPr>
          <p:cNvPr id="4" name="TextBox 3">
            <a:extLst>
              <a:ext uri="{FF2B5EF4-FFF2-40B4-BE49-F238E27FC236}">
                <a16:creationId xmlns:a16="http://schemas.microsoft.com/office/drawing/2014/main" id="{B5D46170-F8F1-6B17-E6C6-E890E431A20C}"/>
              </a:ext>
            </a:extLst>
          </p:cNvPr>
          <p:cNvSpPr txBox="1"/>
          <p:nvPr/>
        </p:nvSpPr>
        <p:spPr>
          <a:xfrm>
            <a:off x="516118" y="1672414"/>
            <a:ext cx="7383552" cy="461665"/>
          </a:xfrm>
          <a:prstGeom prst="rect">
            <a:avLst/>
          </a:prstGeom>
          <a:noFill/>
        </p:spPr>
        <p:txBody>
          <a:bodyPr wrap="square">
            <a:spAutoFit/>
          </a:bodyPr>
          <a:lstStyle/>
          <a:p>
            <a:pPr marL="342900" indent="-342900">
              <a:buFont typeface="Wingdings" panose="05000000000000000000" pitchFamily="2" charset="2"/>
              <a:buChar char="Ø"/>
            </a:pPr>
            <a:r>
              <a:rPr lang="en-IE" altLang="en-US" sz="2400" dirty="0"/>
              <a:t>Below is what Trinity expects of supervisors:</a:t>
            </a:r>
          </a:p>
        </p:txBody>
      </p:sp>
    </p:spTree>
    <p:extLst>
      <p:ext uri="{BB962C8B-B14F-4D97-AF65-F5344CB8AC3E}">
        <p14:creationId xmlns:p14="http://schemas.microsoft.com/office/powerpoint/2010/main" val="2132922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45391" y="602038"/>
            <a:ext cx="7500939" cy="561600"/>
          </a:xfrm>
        </p:spPr>
        <p:txBody>
          <a:bodyPr/>
          <a:lstStyle/>
          <a:p>
            <a:pPr eaLnBrk="1" hangingPunct="1"/>
            <a:r>
              <a:rPr lang="en-IE" altLang="en-US" sz="4000" b="1" dirty="0">
                <a:solidFill>
                  <a:srgbClr val="A67851"/>
                </a:solidFill>
              </a:rPr>
              <a:t>Are you the ideal student?</a:t>
            </a:r>
            <a:endParaRPr lang="en-GB" altLang="en-US" sz="4000" b="1" dirty="0">
              <a:solidFill>
                <a:srgbClr val="A67851"/>
              </a:solidFill>
            </a:endParaRPr>
          </a:p>
        </p:txBody>
      </p:sp>
      <p:pic>
        <p:nvPicPr>
          <p:cNvPr id="9219" name="Picture 4" descr="stud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667000"/>
            <a:ext cx="35179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p:cNvSpPr txBox="1">
            <a:spLocks noChangeArrowheads="1"/>
          </p:cNvSpPr>
          <p:nvPr/>
        </p:nvSpPr>
        <p:spPr bwMode="auto">
          <a:xfrm>
            <a:off x="381000" y="1981200"/>
            <a:ext cx="233556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E" altLang="en-US" sz="1800" dirty="0"/>
              <a:t>Hard-working</a:t>
            </a:r>
          </a:p>
        </p:txBody>
      </p:sp>
      <p:sp>
        <p:nvSpPr>
          <p:cNvPr id="4101" name="TextBox 2"/>
          <p:cNvSpPr txBox="1">
            <a:spLocks noChangeArrowheads="1"/>
          </p:cNvSpPr>
          <p:nvPr/>
        </p:nvSpPr>
        <p:spPr bwMode="auto">
          <a:xfrm>
            <a:off x="228600" y="3048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E" altLang="en-US" sz="1800" dirty="0"/>
              <a:t>Conscientious</a:t>
            </a:r>
          </a:p>
        </p:txBody>
      </p:sp>
      <p:sp>
        <p:nvSpPr>
          <p:cNvPr id="4102" name="TextBox 3"/>
          <p:cNvSpPr txBox="1">
            <a:spLocks noChangeArrowheads="1"/>
          </p:cNvSpPr>
          <p:nvPr/>
        </p:nvSpPr>
        <p:spPr bwMode="auto">
          <a:xfrm>
            <a:off x="228600" y="4343400"/>
            <a:ext cx="2895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E" altLang="en-US" sz="1800" dirty="0"/>
              <a:t>Good communicator</a:t>
            </a:r>
          </a:p>
        </p:txBody>
      </p:sp>
      <p:sp>
        <p:nvSpPr>
          <p:cNvPr id="4103" name="TextBox 4"/>
          <p:cNvSpPr txBox="1">
            <a:spLocks noChangeArrowheads="1"/>
          </p:cNvSpPr>
          <p:nvPr/>
        </p:nvSpPr>
        <p:spPr bwMode="auto">
          <a:xfrm>
            <a:off x="6324600" y="19050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E" altLang="en-US" sz="1800" dirty="0"/>
              <a:t>Knowledgeable</a:t>
            </a:r>
          </a:p>
        </p:txBody>
      </p:sp>
      <p:sp>
        <p:nvSpPr>
          <p:cNvPr id="4104" name="TextBox 5"/>
          <p:cNvSpPr txBox="1">
            <a:spLocks noChangeArrowheads="1"/>
          </p:cNvSpPr>
          <p:nvPr/>
        </p:nvSpPr>
        <p:spPr bwMode="auto">
          <a:xfrm>
            <a:off x="7038975" y="3232150"/>
            <a:ext cx="157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E" altLang="en-US" sz="1800"/>
              <a:t>Innovative</a:t>
            </a:r>
          </a:p>
        </p:txBody>
      </p:sp>
      <p:sp>
        <p:nvSpPr>
          <p:cNvPr id="4105" name="TextBox 6"/>
          <p:cNvSpPr txBox="1">
            <a:spLocks noChangeArrowheads="1"/>
          </p:cNvSpPr>
          <p:nvPr/>
        </p:nvSpPr>
        <p:spPr bwMode="auto">
          <a:xfrm>
            <a:off x="7239000" y="43434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E" altLang="en-US" sz="1800"/>
              <a:t>Independent</a:t>
            </a:r>
          </a:p>
        </p:txBody>
      </p:sp>
      <p:cxnSp>
        <p:nvCxnSpPr>
          <p:cNvPr id="9" name="Straight Arrow Connector 8"/>
          <p:cNvCxnSpPr/>
          <p:nvPr/>
        </p:nvCxnSpPr>
        <p:spPr>
          <a:xfrm flipH="1" flipV="1">
            <a:off x="2133600" y="2351088"/>
            <a:ext cx="1371600" cy="544512"/>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1" name="Straight Arrow Connector 10"/>
          <p:cNvCxnSpPr/>
          <p:nvPr/>
        </p:nvCxnSpPr>
        <p:spPr>
          <a:xfrm flipH="1" flipV="1">
            <a:off x="1981200" y="3232150"/>
            <a:ext cx="1371600" cy="185738"/>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3" name="Straight Arrow Connector 12"/>
          <p:cNvCxnSpPr/>
          <p:nvPr/>
        </p:nvCxnSpPr>
        <p:spPr>
          <a:xfrm flipH="1">
            <a:off x="2514600" y="4343400"/>
            <a:ext cx="990600" cy="19050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5" name="Straight Arrow Connector 14"/>
          <p:cNvCxnSpPr/>
          <p:nvPr/>
        </p:nvCxnSpPr>
        <p:spPr>
          <a:xfrm flipV="1">
            <a:off x="5334000" y="2351088"/>
            <a:ext cx="1308100" cy="696912"/>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7" name="Straight Arrow Connector 16"/>
          <p:cNvCxnSpPr/>
          <p:nvPr/>
        </p:nvCxnSpPr>
        <p:spPr>
          <a:xfrm>
            <a:off x="5638800" y="3417888"/>
            <a:ext cx="1219200" cy="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9" name="Straight Arrow Connector 18"/>
          <p:cNvCxnSpPr/>
          <p:nvPr/>
        </p:nvCxnSpPr>
        <p:spPr>
          <a:xfrm>
            <a:off x="6400800" y="4343400"/>
            <a:ext cx="838200" cy="19050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6" name="Straight Arrow Connector 15">
            <a:extLst>
              <a:ext uri="{FF2B5EF4-FFF2-40B4-BE49-F238E27FC236}">
                <a16:creationId xmlns:a16="http://schemas.microsoft.com/office/drawing/2014/main" id="{2F5D602F-8EE0-416D-A6A8-6294883AE873}"/>
              </a:ext>
            </a:extLst>
          </p:cNvPr>
          <p:cNvCxnSpPr>
            <a:cxnSpLocks/>
          </p:cNvCxnSpPr>
          <p:nvPr/>
        </p:nvCxnSpPr>
        <p:spPr>
          <a:xfrm flipV="1">
            <a:off x="4486923" y="2089944"/>
            <a:ext cx="0" cy="38100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18" name="TextBox 1">
            <a:extLst>
              <a:ext uri="{FF2B5EF4-FFF2-40B4-BE49-F238E27FC236}">
                <a16:creationId xmlns:a16="http://schemas.microsoft.com/office/drawing/2014/main" id="{8FF299B9-CDED-45C4-98EE-A0EE464C7DD8}"/>
              </a:ext>
            </a:extLst>
          </p:cNvPr>
          <p:cNvSpPr txBox="1">
            <a:spLocks noChangeArrowheads="1"/>
          </p:cNvSpPr>
          <p:nvPr/>
        </p:nvSpPr>
        <p:spPr bwMode="auto">
          <a:xfrm>
            <a:off x="3514509" y="1681956"/>
            <a:ext cx="196270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E" altLang="en-US" sz="1800" dirty="0"/>
              <a:t>Meets Deadlines</a:t>
            </a:r>
          </a:p>
        </p:txBody>
      </p:sp>
    </p:spTree>
    <p:extLst>
      <p:ext uri="{BB962C8B-B14F-4D97-AF65-F5344CB8AC3E}">
        <p14:creationId xmlns:p14="http://schemas.microsoft.com/office/powerpoint/2010/main" val="2938660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0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0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P spid="4102" grpId="0"/>
      <p:bldP spid="4103" grpId="0"/>
      <p:bldP spid="4104" grpId="0"/>
      <p:bldP spid="410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B87198-32F7-4879-A868-6CF19A5426BE}"/>
              </a:ext>
            </a:extLst>
          </p:cNvPr>
          <p:cNvSpPr/>
          <p:nvPr/>
        </p:nvSpPr>
        <p:spPr>
          <a:xfrm>
            <a:off x="435007" y="1508632"/>
            <a:ext cx="8338218" cy="4900474"/>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IE"/>
          </a:p>
        </p:txBody>
      </p:sp>
      <p:sp>
        <p:nvSpPr>
          <p:cNvPr id="16387" name="Rectangle 3"/>
          <p:cNvSpPr>
            <a:spLocks noGrp="1" noChangeArrowheads="1"/>
          </p:cNvSpPr>
          <p:nvPr>
            <p:ph type="body" idx="1"/>
          </p:nvPr>
        </p:nvSpPr>
        <p:spPr>
          <a:xfrm>
            <a:off x="543624" y="1508632"/>
            <a:ext cx="8229600" cy="4525963"/>
          </a:xfrm>
        </p:spPr>
        <p:txBody>
          <a:bodyPr/>
          <a:lstStyle/>
          <a:p>
            <a:pPr marL="342900" indent="-342900" eaLnBrk="1" hangingPunct="1">
              <a:lnSpc>
                <a:spcPct val="150000"/>
              </a:lnSpc>
              <a:spcBef>
                <a:spcPct val="0"/>
              </a:spcBef>
              <a:buFont typeface="Arial" panose="020B0604020202020204" pitchFamily="34" charset="0"/>
              <a:buChar char="•"/>
            </a:pPr>
            <a:r>
              <a:rPr lang="en-US" altLang="en-US" sz="2500" dirty="0"/>
              <a:t>You take full responsibility for work submitted</a:t>
            </a:r>
          </a:p>
          <a:p>
            <a:pPr marL="342900" indent="-342900" eaLnBrk="1" hangingPunct="1">
              <a:lnSpc>
                <a:spcPct val="150000"/>
              </a:lnSpc>
              <a:spcBef>
                <a:spcPct val="0"/>
              </a:spcBef>
              <a:buFont typeface="Arial" panose="020B0604020202020204" pitchFamily="34" charset="0"/>
              <a:buChar char="•"/>
            </a:pPr>
            <a:r>
              <a:rPr lang="en-US" altLang="en-US" sz="2500" dirty="0"/>
              <a:t>Undertake training as agreed </a:t>
            </a:r>
          </a:p>
          <a:p>
            <a:pPr marL="342900" indent="-342900" eaLnBrk="1" hangingPunct="1">
              <a:lnSpc>
                <a:spcPct val="150000"/>
              </a:lnSpc>
              <a:spcBef>
                <a:spcPct val="0"/>
              </a:spcBef>
              <a:buFont typeface="Arial" panose="020B0604020202020204" pitchFamily="34" charset="0"/>
              <a:buChar char="•"/>
            </a:pPr>
            <a:r>
              <a:rPr lang="en-US" altLang="en-US" sz="2500" dirty="0"/>
              <a:t>Produce written work as agreed </a:t>
            </a:r>
          </a:p>
          <a:p>
            <a:pPr marL="342900" indent="-342900" eaLnBrk="1" hangingPunct="1">
              <a:lnSpc>
                <a:spcPct val="150000"/>
              </a:lnSpc>
              <a:spcBef>
                <a:spcPct val="0"/>
              </a:spcBef>
              <a:buFont typeface="Arial" panose="020B0604020202020204" pitchFamily="34" charset="0"/>
              <a:buChar char="•"/>
            </a:pPr>
            <a:r>
              <a:rPr lang="en-US" altLang="en-US" sz="2500" dirty="0"/>
              <a:t>Ensure compliance with regulations/ethical requirements</a:t>
            </a:r>
          </a:p>
          <a:p>
            <a:pPr marL="342900" indent="-342900">
              <a:lnSpc>
                <a:spcPct val="150000"/>
              </a:lnSpc>
              <a:spcBef>
                <a:spcPct val="0"/>
              </a:spcBef>
              <a:buFont typeface="Arial" panose="020B0604020202020204" pitchFamily="34" charset="0"/>
              <a:buChar char="•"/>
            </a:pPr>
            <a:r>
              <a:rPr lang="en-US" altLang="en-US" sz="2500" dirty="0"/>
              <a:t>Stay in regular communication</a:t>
            </a:r>
          </a:p>
          <a:p>
            <a:pPr marL="342900" indent="-342900" eaLnBrk="1" hangingPunct="1">
              <a:lnSpc>
                <a:spcPct val="150000"/>
              </a:lnSpc>
              <a:spcBef>
                <a:spcPct val="0"/>
              </a:spcBef>
              <a:buFont typeface="Arial" panose="020B0604020202020204" pitchFamily="34" charset="0"/>
              <a:buChar char="•"/>
            </a:pPr>
            <a:r>
              <a:rPr lang="en-US" altLang="en-US" sz="2500" dirty="0"/>
              <a:t>Come prepared to meetings</a:t>
            </a:r>
          </a:p>
          <a:p>
            <a:pPr marL="342900" indent="-342900" eaLnBrk="1" hangingPunct="1">
              <a:lnSpc>
                <a:spcPct val="150000"/>
              </a:lnSpc>
              <a:spcBef>
                <a:spcPct val="0"/>
              </a:spcBef>
              <a:buFont typeface="Arial" panose="020B0604020202020204" pitchFamily="34" charset="0"/>
              <a:buChar char="•"/>
            </a:pPr>
            <a:r>
              <a:rPr lang="en-US" altLang="en-US" sz="2500" dirty="0"/>
              <a:t>Manage time effectively</a:t>
            </a:r>
          </a:p>
          <a:p>
            <a:pPr marL="342900" indent="-342900" eaLnBrk="1" hangingPunct="1">
              <a:lnSpc>
                <a:spcPct val="150000"/>
              </a:lnSpc>
              <a:spcBef>
                <a:spcPct val="0"/>
              </a:spcBef>
              <a:buFont typeface="Arial" panose="020B0604020202020204" pitchFamily="34" charset="0"/>
              <a:buChar char="•"/>
            </a:pPr>
            <a:r>
              <a:rPr lang="en-US" altLang="en-US" sz="2500" dirty="0"/>
              <a:t>Seek support early</a:t>
            </a:r>
          </a:p>
          <a:p>
            <a:pPr eaLnBrk="1" hangingPunct="1">
              <a:spcBef>
                <a:spcPct val="0"/>
              </a:spcBef>
            </a:pPr>
            <a:endParaRPr lang="en-GB" altLang="en-US" dirty="0"/>
          </a:p>
        </p:txBody>
      </p:sp>
      <p:sp>
        <p:nvSpPr>
          <p:cNvPr id="33797" name="Rectangle 5"/>
          <p:cNvSpPr>
            <a:spLocks noGrp="1" noChangeArrowheads="1"/>
          </p:cNvSpPr>
          <p:nvPr>
            <p:ph type="title"/>
          </p:nvPr>
        </p:nvSpPr>
        <p:spPr>
          <a:xfrm>
            <a:off x="339437" y="99867"/>
            <a:ext cx="8229600" cy="1143000"/>
          </a:xfrm>
          <a:noFill/>
        </p:spPr>
        <p:txBody>
          <a:bodyPr/>
          <a:lstStyle/>
          <a:p>
            <a:pPr algn="l" eaLnBrk="1" hangingPunct="1"/>
            <a:r>
              <a:rPr lang="en-IE" altLang="en-US" sz="4000" b="1" dirty="0">
                <a:solidFill>
                  <a:srgbClr val="A67851"/>
                </a:solidFill>
              </a:rPr>
              <a:t>Your Responsibilities</a:t>
            </a:r>
            <a:endParaRPr lang="en-GB" altLang="en-US" sz="4000" b="1" dirty="0">
              <a:solidFill>
                <a:srgbClr val="A67851"/>
              </a:solidFill>
            </a:endParaRPr>
          </a:p>
        </p:txBody>
      </p:sp>
      <p:pic>
        <p:nvPicPr>
          <p:cNvPr id="2050" name="Picture 2" descr="Image result for your responsible for">
            <a:extLst>
              <a:ext uri="{FF2B5EF4-FFF2-40B4-BE49-F238E27FC236}">
                <a16:creationId xmlns:a16="http://schemas.microsoft.com/office/drawing/2014/main" id="{2078F103-CF69-4B03-84F5-69FAC0984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271" y="3679873"/>
            <a:ext cx="3435104" cy="254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192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2000"/>
                                        <p:tgtEl>
                                          <p:spTgt spid="33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fade">
                                      <p:cBhvr>
                                        <p:cTn id="12" dur="500"/>
                                        <p:tgtEl>
                                          <p:spTgt spid="1638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animEffect transition="in" filter="fade">
                                      <p:cBhvr>
                                        <p:cTn id="15" dur="500"/>
                                        <p:tgtEl>
                                          <p:spTgt spid="1638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387">
                                            <p:txEl>
                                              <p:pRg st="2" end="2"/>
                                            </p:txEl>
                                          </p:spTgt>
                                        </p:tgtEl>
                                        <p:attrNameLst>
                                          <p:attrName>style.visibility</p:attrName>
                                        </p:attrNameLst>
                                      </p:cBhvr>
                                      <p:to>
                                        <p:strVal val="visible"/>
                                      </p:to>
                                    </p:set>
                                    <p:animEffect transition="in" filter="fade">
                                      <p:cBhvr>
                                        <p:cTn id="18" dur="500"/>
                                        <p:tgtEl>
                                          <p:spTgt spid="16387">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387">
                                            <p:txEl>
                                              <p:pRg st="3" end="3"/>
                                            </p:txEl>
                                          </p:spTgt>
                                        </p:tgtEl>
                                        <p:attrNameLst>
                                          <p:attrName>style.visibility</p:attrName>
                                        </p:attrNameLst>
                                      </p:cBhvr>
                                      <p:to>
                                        <p:strVal val="visible"/>
                                      </p:to>
                                    </p:set>
                                    <p:animEffect transition="in" filter="fade">
                                      <p:cBhvr>
                                        <p:cTn id="21" dur="500"/>
                                        <p:tgtEl>
                                          <p:spTgt spid="16387">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387">
                                            <p:txEl>
                                              <p:pRg st="5" end="5"/>
                                            </p:txEl>
                                          </p:spTgt>
                                        </p:tgtEl>
                                        <p:attrNameLst>
                                          <p:attrName>style.visibility</p:attrName>
                                        </p:attrNameLst>
                                      </p:cBhvr>
                                      <p:to>
                                        <p:strVal val="visible"/>
                                      </p:to>
                                    </p:set>
                                    <p:animEffect transition="in" filter="fade">
                                      <p:cBhvr>
                                        <p:cTn id="24" dur="500"/>
                                        <p:tgtEl>
                                          <p:spTgt spid="16387">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fade">
                                      <p:cBhvr>
                                        <p:cTn id="27" dur="500"/>
                                        <p:tgtEl>
                                          <p:spTgt spid="16387">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387">
                                            <p:txEl>
                                              <p:pRg st="6" end="6"/>
                                            </p:txEl>
                                          </p:spTgt>
                                        </p:tgtEl>
                                        <p:attrNameLst>
                                          <p:attrName>style.visibility</p:attrName>
                                        </p:attrNameLst>
                                      </p:cBhvr>
                                      <p:to>
                                        <p:strVal val="visible"/>
                                      </p:to>
                                    </p:set>
                                    <p:animEffect transition="in" filter="fade">
                                      <p:cBhvr>
                                        <p:cTn id="30" dur="500"/>
                                        <p:tgtEl>
                                          <p:spTgt spid="16387">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387">
                                            <p:txEl>
                                              <p:pRg st="7" end="7"/>
                                            </p:txEl>
                                          </p:spTgt>
                                        </p:tgtEl>
                                        <p:attrNameLst>
                                          <p:attrName>style.visibility</p:attrName>
                                        </p:attrNameLst>
                                      </p:cBhvr>
                                      <p:to>
                                        <p:strVal val="visible"/>
                                      </p:to>
                                    </p:set>
                                    <p:animEffect transition="in" filter="fade">
                                      <p:cBhvr>
                                        <p:cTn id="33" dur="5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828675" y="107373"/>
            <a:ext cx="8229600" cy="1143000"/>
          </a:xfrm>
        </p:spPr>
        <p:txBody>
          <a:bodyPr/>
          <a:lstStyle/>
          <a:p>
            <a:pPr algn="l" eaLnBrk="1" hangingPunct="1"/>
            <a:r>
              <a:rPr lang="en-IE" altLang="en-US" sz="4000" dirty="0">
                <a:solidFill>
                  <a:srgbClr val="A67851"/>
                </a:solidFill>
              </a:rPr>
              <a:t>But…</a:t>
            </a:r>
            <a:endParaRPr lang="en-GB" altLang="en-US" sz="4000" dirty="0">
              <a:solidFill>
                <a:srgbClr val="A67851"/>
              </a:solidFill>
            </a:endParaRPr>
          </a:p>
        </p:txBody>
      </p:sp>
      <p:sp>
        <p:nvSpPr>
          <p:cNvPr id="17411" name="Rectangle 3"/>
          <p:cNvSpPr>
            <a:spLocks noGrp="1" noChangeArrowheads="1"/>
          </p:cNvSpPr>
          <p:nvPr>
            <p:ph type="body" idx="1"/>
          </p:nvPr>
        </p:nvSpPr>
        <p:spPr/>
        <p:txBody>
          <a:bodyPr/>
          <a:lstStyle/>
          <a:p>
            <a:pPr eaLnBrk="1" hangingPunct="1">
              <a:buFontTx/>
              <a:buNone/>
            </a:pPr>
            <a:r>
              <a:rPr lang="en-IE" altLang="en-US" sz="2500" dirty="0"/>
              <a:t>These are the high-level guidelines</a:t>
            </a:r>
          </a:p>
          <a:p>
            <a:pPr eaLnBrk="1" hangingPunct="1">
              <a:buFontTx/>
              <a:buNone/>
            </a:pPr>
            <a:r>
              <a:rPr lang="en-IE" altLang="en-US" sz="2500" dirty="0"/>
              <a:t>Structure and quality of supervision varies </a:t>
            </a:r>
          </a:p>
          <a:p>
            <a:pPr eaLnBrk="1" hangingPunct="1">
              <a:buFontTx/>
              <a:buNone/>
            </a:pPr>
            <a:endParaRPr lang="en-IE" altLang="en-US" sz="2500" dirty="0"/>
          </a:p>
          <a:p>
            <a:r>
              <a:rPr lang="en-IE" altLang="en-US" sz="4000" dirty="0">
                <a:solidFill>
                  <a:srgbClr val="A67851"/>
                </a:solidFill>
              </a:rPr>
              <a:t>So…</a:t>
            </a:r>
            <a:endParaRPr lang="en-IE" altLang="en-US" sz="4000" dirty="0"/>
          </a:p>
          <a:p>
            <a:pPr eaLnBrk="1" hangingPunct="1">
              <a:buFontTx/>
              <a:buNone/>
            </a:pPr>
            <a:r>
              <a:rPr lang="en-IE" altLang="en-US" sz="2500" dirty="0"/>
              <a:t>How do you ensure that you get the most from your Supervisor?</a:t>
            </a:r>
          </a:p>
          <a:p>
            <a:pPr eaLnBrk="1" hangingPunct="1">
              <a:buFontTx/>
              <a:buNone/>
            </a:pPr>
            <a:r>
              <a:rPr lang="en-IE" altLang="en-US" sz="2500" dirty="0"/>
              <a:t>What do you do if things aren’t going to plan? </a:t>
            </a:r>
            <a:endParaRPr lang="en-GB" altLang="en-US" sz="2500" dirty="0"/>
          </a:p>
        </p:txBody>
      </p:sp>
    </p:spTree>
    <p:extLst>
      <p:ext uri="{BB962C8B-B14F-4D97-AF65-F5344CB8AC3E}">
        <p14:creationId xmlns:p14="http://schemas.microsoft.com/office/powerpoint/2010/main" val="657084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20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0418" y="464756"/>
            <a:ext cx="6439359" cy="707886"/>
          </a:xfrm>
          <a:prstGeom prst="rect">
            <a:avLst/>
          </a:prstGeom>
        </p:spPr>
        <p:txBody>
          <a:bodyPr wrap="square">
            <a:spAutoFit/>
          </a:bodyPr>
          <a:lstStyle/>
          <a:p>
            <a:r>
              <a:rPr lang="en-IE" sz="4000" b="1" dirty="0">
                <a:solidFill>
                  <a:srgbClr val="A67851"/>
                </a:solidFill>
                <a:ea typeface="+mj-ea"/>
                <a:cs typeface="+mj-cs"/>
              </a:rPr>
              <a:t>Empower yourself</a:t>
            </a:r>
            <a:endParaRPr lang="en-IE" dirty="0"/>
          </a:p>
        </p:txBody>
      </p:sp>
      <p:pic>
        <p:nvPicPr>
          <p:cNvPr id="4" name="Picture 3"/>
          <p:cNvPicPr>
            <a:picLocks noChangeAspect="1"/>
          </p:cNvPicPr>
          <p:nvPr/>
        </p:nvPicPr>
        <p:blipFill>
          <a:blip r:embed="rId3"/>
          <a:stretch>
            <a:fillRect/>
          </a:stretch>
        </p:blipFill>
        <p:spPr>
          <a:xfrm>
            <a:off x="828675" y="1924947"/>
            <a:ext cx="7620000" cy="3810000"/>
          </a:xfrm>
          <a:prstGeom prst="rect">
            <a:avLst/>
          </a:prstGeom>
        </p:spPr>
      </p:pic>
    </p:spTree>
    <p:extLst>
      <p:ext uri="{BB962C8B-B14F-4D97-AF65-F5344CB8AC3E}">
        <p14:creationId xmlns:p14="http://schemas.microsoft.com/office/powerpoint/2010/main" val="97486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rinity_PPT_Calibri_Option1">
  <a:themeElements>
    <a:clrScheme name="Trinity College">
      <a:dk1>
        <a:sysClr val="windowText" lastClr="000000"/>
      </a:dk1>
      <a:lt1>
        <a:sysClr val="window" lastClr="FFFFFF"/>
      </a:lt1>
      <a:dk2>
        <a:srgbClr val="3E6DB2"/>
      </a:dk2>
      <a:lt2>
        <a:srgbClr val="FFFFFF"/>
      </a:lt2>
      <a:accent1>
        <a:srgbClr val="4F81BD"/>
      </a:accent1>
      <a:accent2>
        <a:srgbClr val="0E73B9"/>
      </a:accent2>
      <a:accent3>
        <a:srgbClr val="7C7C7C"/>
      </a:accent3>
      <a:accent4>
        <a:srgbClr val="A6A6A6"/>
      </a:accent4>
      <a:accent5>
        <a:srgbClr val="4F81BD"/>
      </a:accent5>
      <a:accent6>
        <a:srgbClr val="3E6DB2"/>
      </a:accent6>
      <a:hlink>
        <a:srgbClr val="000000"/>
      </a:hlink>
      <a:folHlink>
        <a:srgbClr val="000000"/>
      </a:folHlink>
    </a:clrScheme>
    <a:fontScheme name="Trinity Colle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72FCA9E06A1E4894E8614BF3715E12" ma:contentTypeVersion="18" ma:contentTypeDescription="Create a new document." ma:contentTypeScope="" ma:versionID="dd5666bc051054bb502b904e937e9cdc">
  <xsd:schema xmlns:xsd="http://www.w3.org/2001/XMLSchema" xmlns:xs="http://www.w3.org/2001/XMLSchema" xmlns:p="http://schemas.microsoft.com/office/2006/metadata/properties" xmlns:ns2="4954eb78-6048-4cae-9c1d-bbc534fc010e" xmlns:ns3="74d24bd3-5cb6-4cd0-8679-26f9b6efef74" targetNamespace="http://schemas.microsoft.com/office/2006/metadata/properties" ma:root="true" ma:fieldsID="1f209301517c9c79b93d0e3ec62086dd" ns2:_="" ns3:_="">
    <xsd:import namespace="4954eb78-6048-4cae-9c1d-bbc534fc010e"/>
    <xsd:import namespace="74d24bd3-5cb6-4cd0-8679-26f9b6efef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4eb78-6048-4cae-9c1d-bbc534fc01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d9b36d8-e8b0-4d46-88aa-db730269cd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d24bd3-5cb6-4cd0-8679-26f9b6efef7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ea001b-7f89-428b-9730-6f2390dfc5b2}" ma:internalName="TaxCatchAll" ma:showField="CatchAllData" ma:web="74d24bd3-5cb6-4cd0-8679-26f9b6efef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954eb78-6048-4cae-9c1d-bbc534fc010e">
      <Terms xmlns="http://schemas.microsoft.com/office/infopath/2007/PartnerControls"/>
    </lcf76f155ced4ddcb4097134ff3c332f>
    <TaxCatchAll xmlns="74d24bd3-5cb6-4cd0-8679-26f9b6efef74" xsi:nil="true"/>
  </documentManagement>
</p:properties>
</file>

<file path=customXml/itemProps1.xml><?xml version="1.0" encoding="utf-8"?>
<ds:datastoreItem xmlns:ds="http://schemas.openxmlformats.org/officeDocument/2006/customXml" ds:itemID="{6514A383-637E-44C1-A8D3-8997AED4FC26}"/>
</file>

<file path=customXml/itemProps2.xml><?xml version="1.0" encoding="utf-8"?>
<ds:datastoreItem xmlns:ds="http://schemas.openxmlformats.org/officeDocument/2006/customXml" ds:itemID="{8C7228C0-608A-4458-97D3-EC604EA8E74B}"/>
</file>

<file path=customXml/itemProps3.xml><?xml version="1.0" encoding="utf-8"?>
<ds:datastoreItem xmlns:ds="http://schemas.openxmlformats.org/officeDocument/2006/customXml" ds:itemID="{9E563A16-D2F2-41BE-AA4E-4701A2EB9A9D}"/>
</file>

<file path=docProps/app.xml><?xml version="1.0" encoding="utf-8"?>
<Properties xmlns="http://schemas.openxmlformats.org/officeDocument/2006/extended-properties" xmlns:vt="http://schemas.openxmlformats.org/officeDocument/2006/docPropsVTypes">
  <Template>Trinity_PPT_Calibri_Option1</Template>
  <TotalTime>4125</TotalTime>
  <Words>1982</Words>
  <Application>Microsoft Office PowerPoint</Application>
  <PresentationFormat>On-screen Show (4:3)</PresentationFormat>
  <Paragraphs>323</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Courier New</vt:lpstr>
      <vt:lpstr>Helvetica</vt:lpstr>
      <vt:lpstr>Minion Pro</vt:lpstr>
      <vt:lpstr>Wingdings</vt:lpstr>
      <vt:lpstr>Trinity_PPT_Calibri_Option1</vt:lpstr>
      <vt:lpstr>    The Supervisor-Student Relationship</vt:lpstr>
      <vt:lpstr>What’s different about supervision?</vt:lpstr>
      <vt:lpstr>What’s different about supervision?</vt:lpstr>
      <vt:lpstr>Let’s build the ideal supervisor</vt:lpstr>
      <vt:lpstr>Supervisor’s Responsibilities</vt:lpstr>
      <vt:lpstr>Are you the ideal student?</vt:lpstr>
      <vt:lpstr>Your Responsibilities</vt:lpstr>
      <vt:lpstr>But…</vt:lpstr>
      <vt:lpstr>PowerPoint Presentation</vt:lpstr>
      <vt:lpstr>Change your perspective</vt:lpstr>
      <vt:lpstr>Be Proactive</vt:lpstr>
      <vt:lpstr>Be Proactive</vt:lpstr>
      <vt:lpstr>Be Proactive</vt:lpstr>
      <vt:lpstr>    Know Your Supervisor  </vt:lpstr>
      <vt:lpstr>Know Yourself</vt:lpstr>
      <vt:lpstr>    SWOT Analysis  </vt:lpstr>
      <vt:lpstr>Empowered meetings checklist</vt:lpstr>
      <vt:lpstr>Sample Agenda and Meeting Notes</vt:lpstr>
      <vt:lpstr>Communicate Professionally</vt:lpstr>
      <vt:lpstr>Things it's ok... and important... to ask:</vt:lpstr>
      <vt:lpstr>Seek support early —you are not alone</vt:lpstr>
      <vt:lpstr>So, for homework</vt:lpstr>
      <vt:lpstr>PowerPoint Presentation</vt:lpstr>
      <vt:lpstr>Postgraduate Advisory Service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Calibri Bold 26pt</dc:title>
  <dc:creator>Administrator</dc:creator>
  <cp:lastModifiedBy>Martin Mc Andrew</cp:lastModifiedBy>
  <cp:revision>241</cp:revision>
  <cp:lastPrinted>2018-05-21T14:21:03Z</cp:lastPrinted>
  <dcterms:created xsi:type="dcterms:W3CDTF">2015-04-21T16:55:16Z</dcterms:created>
  <dcterms:modified xsi:type="dcterms:W3CDTF">2025-06-04T10:06:27Z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0x0101004E72FCA9E06A1E4894E8614BF3715E12</vt:lpwstr>
  </property>
</Properties>
</file>